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0"/>
  </p:notesMasterIdLst>
  <p:handoutMasterIdLst>
    <p:handoutMasterId r:id="rId10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</p:sldIdLst>
  <p:sldSz cx="9144000" cy="6858000"/>
  <p:notesSz cx="6796088" cy="99250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72059DA-7361-4372-9C9C-29DE618D96F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796799" cy="99251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zaglavlja 2">
            <a:extLst>
              <a:ext uri="{FF2B5EF4-FFF2-40B4-BE49-F238E27FC236}">
                <a16:creationId xmlns:a16="http://schemas.microsoft.com/office/drawing/2014/main" id="{F9929CD8-514E-4B5F-919F-BB557DE6EBD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797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6F1D1D-6BAC-40F7-A0A9-0E32D718686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279" y="0"/>
            <a:ext cx="2944797" cy="496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3F3AA4-7A78-45C8-A4F4-DA8DA502B08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7683"/>
            <a:ext cx="2944797" cy="4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57C5AC-E917-4003-AD61-EBD1E68B899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279" y="9427683"/>
            <a:ext cx="2944797" cy="4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B80597-5BC7-40F3-A447-32AB9CA447FA}" type="slidenum">
              <a:t>‹#›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647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3A67F93-AD49-4B16-BA95-5DF549AA7E6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796799" cy="99251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zaglavlja 2">
            <a:extLst>
              <a:ext uri="{FF2B5EF4-FFF2-40B4-BE49-F238E27FC236}">
                <a16:creationId xmlns:a16="http://schemas.microsoft.com/office/drawing/2014/main" id="{42810088-5D6E-43F9-9CAB-6005C43B77C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-356"/>
            <a:ext cx="2944797" cy="498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094EBA-6EBE-4B0C-8DE0-A5E76110DBB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279" y="-356"/>
            <a:ext cx="2944797" cy="498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slike slajda 4">
            <a:extLst>
              <a:ext uri="{FF2B5EF4-FFF2-40B4-BE49-F238E27FC236}">
                <a16:creationId xmlns:a16="http://schemas.microsoft.com/office/drawing/2014/main" id="{2DF2E004-87AF-420C-B54A-C79CCD67D6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4963" y="1239478"/>
            <a:ext cx="4467237" cy="33512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Rezervirano mjesto bilježaka 5">
            <a:extLst>
              <a:ext uri="{FF2B5EF4-FFF2-40B4-BE49-F238E27FC236}">
                <a16:creationId xmlns:a16="http://schemas.microsoft.com/office/drawing/2014/main" id="{1D7F7FD5-0D45-4EFE-83DA-EB11E9A1D99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316" y="4777922"/>
            <a:ext cx="5438878" cy="3908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4EC8F3D9-1B14-4D4C-8A1E-FDB086799B6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7683"/>
            <a:ext cx="2944797" cy="498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185D607-1CB6-4F2A-8E47-D0937C6C0F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358CFA87-9D68-4F70-B4FC-B5E94C9CA73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74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hr-HR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34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2436C97-D89A-484E-B649-BF4766AAA68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5640A2-30F2-4F12-B76F-6C4A44267CE5}" type="slidenum">
              <a:t>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D696255-17BA-4E92-A7C3-0080AFBE6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9" y="1239834"/>
            <a:ext cx="4467228" cy="3351211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738FD2C-9EC0-4EE2-AA49-16975CEA6E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7EC2C3A-E3E2-4FFE-A4EA-56DEFE123CD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D1523A-246F-4A1E-A0D1-7C3591DC1DC0}" type="slidenum">
              <a:t>10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7C68940F-A8DD-4657-BD12-DC3DE54E4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032F7A6-508A-4D6C-8CBE-A31C7DDDB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323A0A20-3D6E-49FE-B345-097950F25BC1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4E70E3-45E4-4A6F-AAE4-E4C7B8BD0F24}" type="slidenum">
              <a:t>10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105A25F-7551-4D53-A56B-EE5419B12D7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15FE7E-FA27-4DFA-ABF5-A38EC75E7A73}" type="slidenum"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9365D80-F0C0-40EC-A323-1D6A6604D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A7752B0-D609-4C74-8C7B-D60BF95A25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FE08957-6AA3-42BE-B655-6E1D0C1EE8FB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28C0A3-AB59-406C-A790-44C8D599389F}" type="slidenum">
              <a:t>12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12F568A-81A3-4801-B7D4-FA6E826FF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B1896198-3A17-4831-BB90-7E365348B6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C0755EFA-2F7F-435D-822C-3A3FD11C1FEF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B322FF-3C53-43E7-952F-3A75CD3919DE}" type="slidenum">
              <a:t>12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2DBA72A-9886-45A8-A8C4-EF38F5BCA327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CEC12F-705A-44E1-B923-ECD5DD08FC67}" type="slidenum">
              <a:t>13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E8AAF92-177B-4636-A488-1A0321507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0A2DC31-59E9-444B-8D8C-CDDFA76D1B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4A5366D-02E1-460C-9E7F-478BB39B0FE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980D99-9D22-4743-86DB-B3104D6FAD8A}" type="slidenum">
              <a:t>14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6E93F78-15F2-4110-8924-AF3DBF448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D2AD5FC9-CCDC-4C4E-8AF6-0E8FE89A96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6BB31378-0639-450A-821B-6B358D8BF16A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731877-D78D-4956-A45B-9A303ED17765}" type="slidenum">
              <a:t>14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C283751-290B-49CD-AB15-E0C4E7466FF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89DC54-8511-4680-B90A-94A1FEF29F40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B4B6CC7-D25D-4514-BDD6-75E2F44E3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C1D273E6-72A0-48BA-8F0C-159EE8EEE8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4FDCA7D-CE23-4ECF-981A-31DC503C774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0EF092-B15A-4054-A467-6BE691A61203}" type="slidenum">
              <a:t>16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165C513-0C9E-4BB5-A833-DBAD46E8C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20F982D-725A-4494-916B-7114794848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5A2E92B-7898-4BF7-A563-BF5CBD6A8FA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CDEA32-9B0A-412E-BB5F-D5F2954E7239}" type="slidenum">
              <a:t>17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72A9E450-7F1C-47CE-8352-FD1840C38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CB6926E-F872-44B9-AE72-236E3E83AC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2BD8A45-4848-411A-9687-166E7FF196E4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28AF4A-819D-48A1-86D4-7154834F3C41}" type="slidenum">
              <a:t>18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AD7BB978-A9B7-4056-B029-BEF07F570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FBC989D-BA54-463C-926C-0CD398F130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0952B9B7-2DA1-450F-9725-9D011E4E7BD7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3FB44B-EB3B-4AA1-976F-C0AAB58DDD65}" type="slidenum">
              <a:t>18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2F3C635-36E4-42CB-97C1-21FEFFB6C802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913BA2-3E96-4EF9-8B2B-7E7166008440}" type="slidenum">
              <a:t>19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5D3C116-0130-4F32-AF9A-91DB18E3A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04012D81-1A2E-4724-BAA2-C7DBF90765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9BA4F1E-0E24-49B6-B6E2-65012B90642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86E047-70DC-4AC6-A01C-ED7DE42199A1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9B281C3-7ADF-4876-B656-F54FC8A6B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9" y="1239834"/>
            <a:ext cx="4467228" cy="3351211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69B94A6-8C1B-4469-A29F-7EBE6434AB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AF14299-B420-4580-B98C-5918EC2A1FD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9D204F-1132-45C4-B3A8-0265A06F2068}" type="slidenum">
              <a:t>20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5D11503-9916-49B9-A520-A526A716B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3A4CB1C-2E81-4DB3-9ED1-B868EFB05A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4C46305-1BF4-4596-9232-BF8F4C82F22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60E0B7-EA6A-4665-91AD-912501E718B0}" type="slidenum">
              <a:t>21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408D9BA-C47C-4DC8-9C7F-D5D32FA19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CC0A532-2D73-4AFA-BB1D-5F9F35019B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425A769F-5B0B-4ADB-9A92-B31638E78D20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A35828-50E9-4DF6-A201-6C95A473D1E8}" type="slidenum">
              <a:t>21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AEBD44C-B073-4FEA-8499-79C4BF439EC4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6624D6-F97A-4E82-BAF7-A69CB1A3859D}" type="slidenum">
              <a:t>22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1C7BD15-D0C5-4EB1-881E-D20B8C7B8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E0B79E3-F200-49A7-99EF-D687E059E9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5219CB8F-49B7-43E8-B38D-78474F78D4E7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7283BD-AA8E-4D06-BD7D-36D700394DAC}" type="slidenum">
              <a:t>22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31CF9750-A70C-4E43-ACD6-C9E2410271A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ABABF-6281-4B25-92D0-BD048D0DC049}" type="slidenum">
              <a:t>23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BA6AF73-76FD-4BBE-A31D-9FFDEC3DD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2B3BF87-DBDC-4E63-A9CE-CC2F77527E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A5F33AB7-1744-40F5-B0BC-2D0CEE0334FB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1B5498-94D6-4E3A-9ECF-53AA2E96C33B}" type="slidenum">
              <a:t>23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0EE5EC2-2DC1-4B70-8253-E9A0D3F90FA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050BE8-7501-46A7-8DAA-DD99CF06734A}" type="slidenum">
              <a:t>24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458A77A-598B-402F-BA8E-C1A5C2B69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D2C1B8C1-4817-4EE1-B6D0-A4C5FA3524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8F64FA7F-A985-48FB-A53D-1BA398AB5C98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FE296F-0831-4AF9-AD4E-B4D2BEFED367}" type="slidenum">
              <a:t>24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1D3B2A09-0FD0-47C2-8FE0-45A41C42082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238AB5-72CA-4EF7-A1F3-8DAE2E8C9966}" type="slidenum">
              <a:t>25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7AFC49A4-EE78-400E-8E13-24150030D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F8FFFE2-16E3-47CC-A939-15C256C0D9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089FB7FD-25C0-4B68-B082-A808AE3CCE9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89BBD9-29C3-4AA7-AD55-7B183B901519}" type="slidenum">
              <a:t>26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12BAD53B-EFC3-46E0-B338-8A31CD1C6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9" y="1239834"/>
            <a:ext cx="4467228" cy="3351211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35CCAD8-6495-46E3-A913-74C8759610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10283BEE-DB36-4114-AEDC-51F178A7FF6A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46F296-BE27-4B30-B2CE-5E6C1A1C22BE}" type="slidenum">
              <a:t>26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120E954-F163-4481-B7FC-2D35B6EEDA0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CF258F-3725-43B4-B7D4-9584E4F0B21F}" type="slidenum">
              <a:t>27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3F40D6F-5BEC-4AAA-AC67-15069040C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D07AA03D-8A3D-46F9-A462-6C21D0DD46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1D8F74EF-2944-47D9-B739-75D6771E0872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60EF5A-C153-4B7A-9D73-FE6FD25DAC04}" type="slidenum">
              <a:t>28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7225F335-672A-498D-89C4-15D002314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C5248112-7205-4A8C-AC1C-EA9932D425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70F55C5-8ECF-4207-9AA0-A3786555A86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7C029B-886E-4C35-8AA3-F30A61C8C8B4}" type="slidenum">
              <a:t>29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7EB0A47-BBE0-45A8-AD64-DD3FAB692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573359D-2F9B-4306-AA6E-476AF9CAA8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2B0FBFB-8933-4FDC-BBB0-2B3D3E7279C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90790C-C2CA-4898-9CFB-BF894268A5EE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9DD99F07-0AF9-4316-8A64-0CA2C29F9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A4A46200-08B6-4B8F-A9C3-A117A653BB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C007C89-1AFD-4251-BA2D-E21ABD5D9B4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3707A8-B624-4BC9-9FD3-14AA351D1022}" type="slidenum">
              <a:t>30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B2BA833-718E-415A-B145-9617CC350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1437" y="1257482"/>
            <a:ext cx="4530961" cy="339695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B0090FD6-1DA3-4E09-BCFD-BB28E7C20D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5" y="4843083"/>
            <a:ext cx="5499357" cy="396251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EAD32F15-336F-40AD-A8F9-BAC39C55EA4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6C41CF-A6E1-4FE4-8974-11260FD873B2}" type="slidenum">
              <a:t>31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6126FD4-C7F8-4B86-9DD7-C2E2A1EDF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0C0B5274-66B7-4A75-A55F-9F14A764AC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CCBC5AA-6736-4C11-96BD-7075A6BA69C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030914-C3EE-4974-9633-38A693488F85}" type="slidenum">
              <a:t>32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90D8FDA-BF47-45C2-8BD2-1DDBFD12D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2DA25BCB-01D8-4DCE-AD7C-66B523CF85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0F9B4AA-16A4-4C97-B8A0-7933F812E762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8B0CF1-C2F1-45EB-AD55-77F07DD01D68}" type="slidenum">
              <a:t>33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CB05D43-04C4-4A44-B4B6-00B301752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B708F269-A5D4-4066-968E-989BBA75A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C67AA842-4CE7-4C2E-AD7D-8044878B54A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210984-3F09-4933-8BA4-A36C57F07F5F}" type="slidenum">
              <a:t>34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1E08F285-24EA-4012-A2A7-8744137F1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039E1D0-A34B-4D20-9D0E-9A333835D0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678B20E-18FC-4662-9F48-7841D5C50BE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1B3301-EF7F-4CD3-99B3-107EE72856B1}" type="slidenum">
              <a:t>35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7D22F0B-F20A-4050-A19F-C376E8B29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0001A92-7BAA-4CE0-A0E6-916A737448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A09956F-75EE-40AF-9905-EA6E56F7448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FDAD1B-ACD8-4D2D-8CFB-2DEDAAD3D856}" type="slidenum">
              <a:t>36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A7BAC360-B5D0-4E17-B5AC-27E998275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7FE08F2-8041-4C1A-914C-85BC9B6E43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0D30D5C-9014-4EFD-AC1B-0B9B8D54B757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CA3297-B742-4175-B00B-7006AE29A63F}" type="slidenum">
              <a:t>37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BD6ADB1-046D-486C-A370-197AACDFB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1437" y="1257482"/>
            <a:ext cx="4530961" cy="339695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6E3F927-9DDF-4755-9656-3096DD340C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5" y="4843083"/>
            <a:ext cx="5499357" cy="396251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6551598-D8F7-478B-B123-4214DB482CDB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AE5F4F-7023-4E48-8878-8188529045B3}" type="slidenum">
              <a:t>38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3ECCFA6-FD7B-4D6F-9A2A-06A2A0215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E978CAD-A7D3-4DA7-AF15-488B0A4365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99812F93-EA4E-485B-AAFC-57B76A0A0B7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87492-D014-4FE2-A9B7-4FADF4D24E58}" type="slidenum">
              <a:t>39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6DFFAB6-55A7-43AE-8C1F-45B968C2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789B125-CEF8-405B-A31E-6345609FFB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E8AB76D9-3551-43A8-A722-870BBB121FD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DB018-592D-4F5E-8C1D-65C9BC3F7A2E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DFEA567-8002-4D58-97A8-843EFF602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EFE67D1-E643-435B-832B-5187E7C9EA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98D22E6-6EFA-4048-92C5-0CF12D24D88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4B8266-7906-461A-B0F0-D1467953C88C}" type="slidenum">
              <a:t>40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4566825C-2CE0-4FD5-93F8-9E5D3527C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8118392-E314-4FC2-8D36-A21C458799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9607F2B-B862-4E56-A19B-7E5B0718449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A94AF-AF13-459C-9B7F-B410EF822642}" type="slidenum">
              <a:t>41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937889C1-D23A-4DAA-B911-B2979A511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1437" y="1257482"/>
            <a:ext cx="4530961" cy="339695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B94CB63-677D-4877-8F7C-CD3CB8A2E8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5" y="4843083"/>
            <a:ext cx="5499357" cy="396251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10677798-738F-4BA9-8D03-D981EFBECBA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A81714-8A4C-48C1-9E3C-5A4546BEF116}" type="slidenum">
              <a:t>42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919CBB0-2604-4333-AE05-3AB345BA5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1437" y="1257482"/>
            <a:ext cx="4530961" cy="339695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D5AA601-8DD4-4C65-ACE3-D8987620DB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5" y="4843083"/>
            <a:ext cx="5499357" cy="396251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E68CECF0-6241-44BE-A1F6-65D237294199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C1BA96-DB06-4953-9F86-B557E6BAC96F}" type="slidenum">
              <a:t>43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14818E9-24B9-4B70-BE43-74E8B145F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3CC98CC-A031-4325-A552-3515A24E0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659E15D2-E34D-4FBC-8532-B6405F59654A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776911-95B8-4247-B4E0-2A64F66894AB}" type="slidenum">
              <a:t>43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38CFCF3-1ADD-4004-8146-25272FD26DD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4A70EC-A413-49BC-B6A0-666D2CA12243}" type="slidenum">
              <a:t>44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A33F0E1-A05C-4624-8D25-B8AD84AEB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BF73979-93A8-4D4A-861B-2834FB8B94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EC777D93-6919-4DDD-92A7-4A0F3E6BDFF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4B2398-3359-4AF5-928F-2EA0EF94AA65}" type="slidenum">
              <a:t>45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6665DBD-D4C2-4A72-A117-6D844C3AE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33FCB21-8658-42FD-BD14-78AF39E715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58AA8573-A427-4CBC-982A-F08266B44FAB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BB9C07-870F-479F-BC35-7EDC80F2BE4B}" type="slidenum">
              <a:t>45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FDC62A2-4500-4D6A-8328-813AFFAD2C2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DE736A-EE11-43C9-BEFE-D0BDC16AB574}" type="slidenum">
              <a:t>46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6587797-9282-446A-9982-5B64FDB01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36437E1-7F11-4BCC-9071-58BDEA6BFD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C5E15EA9-4974-4897-B1E7-FC82358A2F53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0B1C1E-6E0D-4A99-99AA-42C24E7D4A75}" type="slidenum">
              <a:t>47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3995BB2-D998-4E52-B711-85A5AEB68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299045E-2240-4541-95CD-DD7F57F171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2336273-285C-4E0B-8EDD-0C28617ACCB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003828-DE06-4985-9E08-21B618C97115}" type="slidenum">
              <a:t>48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4E122B1B-BAC8-4BE9-8B11-9B3017417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4510000-7065-40E7-91EA-C48FC8A91F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0C7E7F7-3515-404B-BE8D-BF96110D5147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0A5E0F-750F-4D1A-BA37-9D9927FB2506}" type="slidenum">
              <a:t>49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C508C5F-88C9-40BE-B0A9-A2B1757B7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6989F27-87B3-4409-9C49-542D63D532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97694F4-AEA7-4F25-A9F4-E3C2BB19450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05DB0B-5BAF-438F-BA57-DAD1F182EBB2}" type="slidenum">
              <a:t>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17764894-4E65-4D4A-8570-EF13DABFD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DEB645D-C10E-4DE5-A03F-082E2604B7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309CF579-D650-430A-A595-575186D6B85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5162D0-A506-45C3-860D-E1033267435F}" type="slidenum">
              <a:t>50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1CA4768-7E85-4665-97AB-FCDFFE68B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019AE371-7D40-46ED-9ED8-23FE0D0338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74C7882-ABFB-4054-8D39-51B8F0508957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7A273F-0DC8-4D6D-8206-8456B9495B98}" type="slidenum">
              <a:t>51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48D3863-1C39-41A7-80AD-566B14091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5CFD355-C827-4114-82C4-EF34714AA2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6B40B47-745E-4B15-BB38-7A044CAD6D8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65A382-8C4C-4D98-A798-18DD1AB7BC95}" type="slidenum">
              <a:t>52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A4C0A7A7-6013-4530-94EA-0A4490ECF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8836226-5702-4E95-A1F1-828CDE676A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4172698-ED40-434E-A720-DD1CCF1D9B7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DD1D9D-DF4F-46AB-B013-7C722EE1EA55}" type="slidenum">
              <a:t>53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905581D-BB11-4316-8406-8FC9D08A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A6F8B8F-9607-48FE-A814-A4F573993F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F3E6428D-AF09-4DA6-A7E0-EE27ECB8217A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9AB828-3532-4C84-8D15-5876F038E19D}" type="slidenum">
              <a:t>53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CB886ED0-3EC9-4A21-90BD-60EB1955B0E3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D7AAD0-E048-405C-9124-8F2229CBE6B4}" type="slidenum">
              <a:t>54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43C6EA6-154E-498C-9A13-58D27772C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048F8D4D-7F28-4F8E-B690-22EE2DFAD5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DF9DC6C-46E8-4A19-9C69-4E648CF4A5D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16881A-881D-4F0A-886A-67823C962C8E}" type="slidenum">
              <a:t>55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ECB9CA3-F8D6-4DB0-9136-8A8D17B10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78F6849A-0FA0-4D2B-BFFC-2ADCC0753C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197F53E-04C3-449E-AB81-E5DA75B15F9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067CCF-0165-409E-81AE-B9838483866E}" type="slidenum">
              <a:t>56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6874E10-46F6-4274-ACED-44E5EC09D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ACE8FA0A-B563-4539-96BA-D4F0A11F43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3B5F7BD-74D3-420B-80CE-4560B671C65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28524C-36D5-424C-8FF8-1C9044B9E95F}" type="slidenum">
              <a:t>57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FC87144-0B69-4739-9F83-CE211B2F2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E45B5CE-0911-4567-B4F2-137936F36A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0AE770C-0038-4CB7-818D-5CC5ACBDD483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EE735D-05BD-4B5D-9DEC-7C4C70823671}" type="slidenum">
              <a:t>58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30E230B-8EB5-4C6E-832D-49CBA9B67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A1E89A7-D063-4CC7-BD19-A029A60A52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5D1C63E-507E-4E54-85D4-A4A08FEACB0F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99D2E2-6E23-4058-BE69-F759FB65144B}" type="slidenum">
              <a:t>59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314DF798-5C44-4A5C-A7C1-AAD1107B4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579B0DC-C9F7-45AD-898F-1A7B8D6DCA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069E0535-29BF-4ED9-B983-B9DA409B598F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450DDB-A95E-4A19-B56E-5BBF25F225CB}" type="slidenum">
              <a:t>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D5F3BAE-5142-43E9-93AE-23141C794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0A30687-E4FE-4F0F-861D-267352153F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373365FE-7450-40A1-B196-7BF7F3596272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4ED336-D43E-4D87-9B0C-0A3CCD881453}" type="slidenum">
              <a:t>60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B1592A75-C750-4B11-B3A8-674478328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B703375-EBF4-4852-A43C-D95EC2DF00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CFD7318-5D02-487A-A232-991D5E0A5D04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3CA2B0-7D10-4237-A8B2-158F7E798E1E}" type="slidenum">
              <a:t>61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6A7C8B4B-DEDD-4A50-93C4-90CB6A151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F937EC2-3B57-4772-BE13-A3C5512421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41A784A-27B7-46F1-8E8B-DA14C11F634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87BA81-A5F7-4E9B-89FC-478B97845D50}" type="slidenum">
              <a:t>62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9E91BDAF-A0E2-490F-8C16-6664E4125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A0FD85D8-7CB1-46E2-AB21-BFF79E9118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5095243C-3178-43E2-BD3C-57304CD1014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1914CC-0402-47EF-833F-9B869059A096}" type="slidenum">
              <a:t>63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F182A4D-EA7A-47FD-AD15-3E3E87298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B2E45FB-FED1-470B-BCFA-0ACC20E846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53ECD32-1C38-411C-931C-D6ADF088A35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9D27D6-04EF-483F-9BC2-992F1FCEA244}" type="slidenum">
              <a:t>64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BF00A5E-172E-4EA7-903D-C7C6D48E4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70872271-76C8-4F50-9F40-BADF855E4E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DC354757-9B2B-423A-A025-2F468A468F03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883077-E4F2-4C24-9A99-90140053A798}" type="slidenum">
              <a:t>65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40D18D3D-A466-4B60-9340-24650B4D5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4FAEC948-9F85-475D-B320-41150DFE19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0054054A-8C31-4553-86BC-16B688427678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61F53D-19B2-4561-8F8A-F15BABF57899}" type="slidenum">
              <a:t>65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8CE3A5C-08E3-4C91-B60C-4A3861051AA9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E978E2-558D-49A7-8108-FF723F0B126E}" type="slidenum">
              <a:t>66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CD3400B-7506-4D61-898E-00CE6A23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2B1280D9-8D48-418C-97BF-9472397739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_0">
            <a:extLst>
              <a:ext uri="{FF2B5EF4-FFF2-40B4-BE49-F238E27FC236}">
                <a16:creationId xmlns:a16="http://schemas.microsoft.com/office/drawing/2014/main" id="{2EFF0113-3CF8-4EA5-AEE6-6BA9A1C5D5AD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67A50B-ADDC-420E-8010-5F03D8C4CA7C}" type="slidenum">
              <a:t>66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FEDBB88-A387-4790-86D9-102BC22E17EB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29DB1C-DA20-443F-B7BB-9DCD6242A99D}" type="slidenum">
              <a:t>67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A972055E-D7C1-4BB1-BB3B-0914AA1C6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701E890B-E585-4CBC-8A21-71D17E269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AF43841-AEAC-44F7-8332-F9332561BC6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394F1F-F5E5-47D0-8EDC-378159D32665}" type="slidenum">
              <a:t>68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1A60D60-20BB-45BB-9E21-33602E88C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E88103B-C61E-40E2-8E68-BF36A8A119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D0C75F22-85DD-4FF0-9A39-8A654C201D4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EFAEC3-021B-4CE5-8DFD-4370E5C2030E}" type="slidenum">
              <a:t>69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4C1B10E-AC8E-429B-B5C2-3FBEE1FA5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1820011-F127-4013-A64B-3305FB8A5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90FC485-ADB1-4DA4-80C7-33593744A9D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D24FD4-F6C2-4E23-9798-B4E800338155}" type="slidenum">
              <a:t>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BE4E3290-3EAA-4262-BC18-7E9F99ABA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111039FB-8A17-4C8A-9F4C-872AA5E1DE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1B6F3CE7-165C-4E7A-B69A-E612F09A0249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B7359-0DDA-43B1-A073-C2D06084AF52}" type="slidenum">
              <a:t>70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DE38ADE7-F024-4EF0-842B-D02AF7D22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2F56470E-C884-4267-A0C3-C2B21970A2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86674ED-A013-44D8-914B-71D15BF394B6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116A96-31DC-4BE6-9AA6-CB1FC80F6997}" type="slidenum">
              <a:t>71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5264D72-4AE0-471D-A6AD-7B71F10C7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E526A65-2928-4AE8-85ED-46F188E22A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050B83D-4EC4-4DD1-8BAB-6389B0F8B20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90D2F-1E7F-4555-BCC2-C5BB1465629A}" type="slidenum">
              <a:t>72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9265A73-68DE-41A7-A913-D2E40C524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D0E1223-E185-4E87-8C76-8CD3967DA9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9456B815-F789-4E38-B9D7-2D8D20BEE13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1E55C1-7368-4D30-ABA1-D92276A2562D}" type="slidenum">
              <a:t>73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74911732-9DF1-4122-8A0A-984670A5E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2DB21A63-175D-4433-A914-CA22A91538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0C394C17-AE2B-45A7-997A-1F8D23F41D0B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6CF19F-9B34-43DA-B7A8-52D63A04054E}" type="slidenum">
              <a:t>74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6AA16EB-32FD-4415-A5FD-10784EF40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7260DACE-7CED-4076-8E39-83891C0061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747142A-ACCD-4C0A-883C-10927BF6726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1DE3AB-FA50-4ECF-8AC3-8D539F5171BB}" type="slidenum">
              <a:t>75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F94E66D-A9BE-4389-A054-91A1AB052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DE19BF3-3057-4FB2-8975-C25987978B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7884667-2FE8-418C-9875-6EC8659B27A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C95913-74ED-4D89-851F-D453918DDA00}" type="slidenum">
              <a:t>76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9DB82BE1-5E79-427F-A51E-75D46A6AB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D21473E-6F7B-4423-B717-9D985671C4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29053E76-B59B-4831-8559-55087B138950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800FD8-189F-46D5-B28F-DFA05DC99F3E}" type="slidenum">
              <a:t>77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9B27C80-FC19-4AD1-93FB-3A0B78B67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90F690B-4E20-44EC-A3D0-F77984F7D4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_2">
            <a:extLst>
              <a:ext uri="{FF2B5EF4-FFF2-40B4-BE49-F238E27FC236}">
                <a16:creationId xmlns:a16="http://schemas.microsoft.com/office/drawing/2014/main" id="{EBB7F0C3-DF11-4CC0-B366-B758AF1CD58D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48D36A-4B8A-4494-B7E6-8A7F98C1173F}" type="slidenum">
              <a:t>77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8A7AFF8-2DDC-4A25-A985-009AAFF1DD65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850DEB-9ECA-4BAD-8AEF-D736CB18D753}" type="slidenum">
              <a:t>78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974099D-B0A1-4AC1-8CE9-694ABF310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D128B824-7806-408B-A1CD-D3AB939388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0EB78C9-8970-4DDD-AA62-C35B278B309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BCFE6C-51DD-4478-BF25-ED1BB6D1B874}" type="slidenum">
              <a:t>79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645ADD9-5E91-438A-B00B-855F784BD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CE1AA62-A394-47D0-9435-D081729F7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8AC6CC5-B2AC-442A-9D33-62B6A011FD9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4585BC-0B22-4B41-9C59-D8B4346AB593}" type="slidenum">
              <a:t>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47BEC2C4-584A-47E6-9DAB-664ECFEFA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3E0955D-8E3A-493A-9908-A5C3E822FE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29ED3C27-518A-4350-81BB-92F0E6D85318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11B715-E81B-47FA-AC47-A8B8A55313C9}" type="slidenum">
              <a:t>8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9D783895-86EA-4CBA-82A1-D90A39C654B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7CE1D8-42CC-475D-B34C-A0863EF10519}" type="slidenum">
              <a:t>80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B4BB8EC3-A0B4-4512-82F8-8F8EFB914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6EA622F1-C57C-4214-AF9E-2B902C223A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8F1025D-6913-4972-B4EB-15741D04992C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66A8A3-E2FF-4CB5-8A1C-23FF5C55E5B1}" type="slidenum">
              <a:t>81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96EFDEDC-3BC7-46F5-AC15-B8BC56AE0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918EDB11-95EB-4DBC-A4A5-7DEC43145E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36414F20-C215-4D08-831C-55DD63C466A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3D0565-BF72-4832-9E7D-76AF5C4B7304}" type="slidenum">
              <a:t>82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DDDC062-4325-44D4-9AC2-8587D46E9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F51D41FD-7FBD-4D75-A120-55DF86DAD4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30A0634-F686-4D92-9EB4-731F82C6B18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708138-FFF6-47E7-9F70-1F24A74AB0D2}" type="slidenum">
              <a:t>83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D85E69E-9F75-41B7-A617-1402A03DE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2887D049-B6D3-4AA8-912A-898888859E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3F8221A-E01E-48CE-9DD9-987CAE0243B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6A9F36-02D3-4440-BE9E-7701494E2F69}" type="slidenum">
              <a:t>84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FF9FC8B0-78BA-4B91-A12B-8DAF9E684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7AC7F447-AE57-45B2-A0F7-FDB682D535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1ECC5E5-32E8-4B77-B406-987E424A4DDA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24E7E8-5EC3-4CB0-A994-E2ECE5579DEC}" type="slidenum">
              <a:t>85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861C14CD-C592-4847-A198-2063DCBB1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BEC4EBDE-8B2B-4A63-BA89-1CA621126F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_1">
            <a:extLst>
              <a:ext uri="{FF2B5EF4-FFF2-40B4-BE49-F238E27FC236}">
                <a16:creationId xmlns:a16="http://schemas.microsoft.com/office/drawing/2014/main" id="{97BDB977-3951-4D42-9A60-0768D5A5C91C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18714-A52E-4553-8F29-3D8D67C7DADE}" type="slidenum">
              <a:t>85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0D21E18B-E96B-4769-9FED-D97C211032F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DD46E-3DF3-4296-98B7-B8C9A8D9CF37}" type="slidenum">
              <a:t>86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653B5CE-28B0-4315-87D4-4FAB811BC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307021D-DA82-4C99-94FD-9678DFA3AF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67A9F89B-E75A-4DA1-90F5-80A8DDBBF122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B488B2-C852-4680-89CE-15BD25EF867F}" type="slidenum">
              <a:t>87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AFDEADF-13A6-4692-9267-CF833A1D1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5375A2D9-3074-482B-AE7E-D66CD5603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7DF9C0E0-8FC5-4494-914B-6C2DFEAFDFA9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AE46DF-F10E-4D69-863E-D140D601F256}" type="slidenum">
              <a:t>88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54BB3D5-B2B0-4BE0-B03A-E82DFA02B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3EDE552-29C5-485A-B69A-2BB41708B7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F854B840-036E-44C0-9DAD-FD9FA64D2AB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B03769-524D-4873-8B58-A112D8C591CD}" type="slidenum">
              <a:t>89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B0795738-F334-4EB7-A80A-7FA254C63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B31CC1FF-D846-49C0-82EE-651F55DC8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_4">
            <a:extLst>
              <a:ext uri="{FF2B5EF4-FFF2-40B4-BE49-F238E27FC236}">
                <a16:creationId xmlns:a16="http://schemas.microsoft.com/office/drawing/2014/main" id="{95EDF2A1-B43A-4A57-B917-25429B11A020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7E2398-D734-44B2-BF1D-E95AEA3A58BD}" type="slidenum">
              <a:t>89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0A1E82B-29CA-4349-AA95-146D8D087CF1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5DF8E3-1872-4184-B924-14A4F8357EEE}" type="slidenum"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9637364-96D9-4596-8CD3-6631B6FEC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400C0B7-E2A0-4C58-A570-E038FB1AB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B4A04FBF-1094-4BA1-9CE1-71321C2B099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E55345-31B8-4704-8CB0-630518814AA5}" type="slidenum">
              <a:t>90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E4F92C4A-32D9-4905-9153-B2CC44540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AEDB288F-0031-48AE-AF7C-DC37AF60F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E95C3E2D-D280-4A03-A947-72D73043CB4F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96CCE2-2092-47CB-B908-41522DC9EA11}" type="slidenum">
              <a:t>91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CDEE1726-886A-4286-9E12-9CD2AB32F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8ACE772F-6561-4234-9C69-D60EB1A98D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9548EC33-DA38-407D-A0E0-64B7EE36BFB7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B80C3B-431A-4394-924F-9F0C0DC89FE5}" type="slidenum">
              <a:t>91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8C909F2B-6E2E-4EC9-AD6F-ED700408D9FB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74BD9A-11FD-4AFF-AACD-65A3C916CE97}" type="slidenum">
              <a:t>92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72131FE-A96A-419B-8EF7-695D916D1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39B0D50D-1EDA-40A9-A2E2-C5DA14C4AB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471AEB45-5D1B-490F-BC32-C28E1B55D5AE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154D9A-4EE4-4569-A9AE-056A58298E50}" type="slidenum">
              <a:t>93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0ED5CE2C-F0C8-490D-9F54-E1AE25DF1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0B1F73DF-5094-4A7A-BF3A-EE3F907A17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037A6899-4EC6-48C9-BB77-AE751B2B4DBF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A0D231-BD53-45EB-889E-C23DF2B9654D}" type="slidenum">
              <a:t>94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EACEA11-A379-40D1-8AC0-BE85224B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EA4808C8-56DC-40C7-9475-CCD7D79D73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9FAF5B3-CB36-4A16-B492-66AA43AAFB9D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45D1DC-FDBC-44CF-9744-1A9BA39A3DCB}" type="slidenum">
              <a:t>95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529598C6-6EF5-48DD-8821-A2F5957F9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320" y="1239844"/>
            <a:ext cx="4467237" cy="335123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166832C9-027F-42DB-ABEF-99BD9081CE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750ACA6D-8EDF-42ED-973F-1A915ECE1A80}"/>
              </a:ext>
            </a:extLst>
          </p:cNvPr>
          <p:cNvSpPr/>
          <p:nvPr/>
        </p:nvSpPr>
        <p:spPr>
          <a:xfrm>
            <a:off x="3851279" y="9428040"/>
            <a:ext cx="2944797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6FFBA5-8E59-437D-BE02-63F4C47382EF}" type="slidenum">
              <a:t>95</a:t>
            </a:fld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7">
            <a:extLst>
              <a:ext uri="{FF2B5EF4-FFF2-40B4-BE49-F238E27FC236}">
                <a16:creationId xmlns:a16="http://schemas.microsoft.com/office/drawing/2014/main" id="{A7D186AC-E87A-4124-920C-46F9F79AD4C8}"/>
              </a:ext>
            </a:extLst>
          </p:cNvPr>
          <p:cNvSpPr txBox="1"/>
          <p:nvPr/>
        </p:nvSpPr>
        <p:spPr>
          <a:xfrm>
            <a:off x="3851279" y="9427683"/>
            <a:ext cx="2944797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361" tIns="44997" rIns="90361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42D57C-57B3-4284-917E-6AB9CF612FAE}" type="slidenum">
              <a:t>96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egoe UI" pitchFamily="2"/>
              <a:cs typeface="Tahoma" pitchFamily="2"/>
            </a:endParaRPr>
          </a:p>
        </p:txBody>
      </p:sp>
      <p:sp>
        <p:nvSpPr>
          <p:cNvPr id="3" name="Rezervirano mjesto slike slajda 1">
            <a:extLst>
              <a:ext uri="{FF2B5EF4-FFF2-40B4-BE49-F238E27FC236}">
                <a16:creationId xmlns:a16="http://schemas.microsoft.com/office/drawing/2014/main" id="{28989AFA-3D31-4758-97A3-DA2F452F9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Rezervirano mjesto bilježaka 2">
            <a:extLst>
              <a:ext uri="{FF2B5EF4-FFF2-40B4-BE49-F238E27FC236}">
                <a16:creationId xmlns:a16="http://schemas.microsoft.com/office/drawing/2014/main" id="{1BF760AA-AB3F-420D-9C32-BACE6C1A8F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8CFEB-BD77-4463-A7C8-759C6DBD1E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DB8279-9590-4DC6-869F-BA01F85F06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7D5648-400D-40C0-A295-C871583C7B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4BE36C-C597-45C2-903F-6F06172C0F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3B1070-2723-4F6E-B7D7-ED2A210618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F24F1-A5A2-4BF5-9A3A-B887096CED2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92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BA8F3-3CEF-4269-9028-860C4759FF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4CFBBFA-4952-4CD4-BE4F-57D22E976A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7D602E-7722-419E-B0E5-D4C5CA209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8BD327-331B-4C6C-A6D5-A9EB5FDA99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016611-8D34-4A08-A8A1-8ED8D823C4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9FFD14-2FD6-41EA-BBCC-F00337E7D43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79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887F332-B44C-4DA4-84E2-ABC4875FF3C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92095"/>
            <a:ext cx="2057400" cy="572770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3CF1102-33C6-4340-8728-79E96F0B32A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92095"/>
            <a:ext cx="6019796" cy="57277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C4432C-9661-450D-ACA5-B088E3A9ED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510CE0-B9CE-4907-A616-9E521F4961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857BDE-2248-40AE-B8F4-B4887AC525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9FFA9-2538-4A2C-96D3-4AFEDE56278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37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C0E04-42C4-461B-B0B6-F103C54388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B171F5-8096-4C54-9801-BC1452CB22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86BD83-EF01-4BD2-903E-3A64E7F42F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D89C676-1091-4658-9E89-3463AF23B0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E1A0E-DA55-4FC7-AE9A-825E4EAEF5C3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51F50B16-C003-4DFA-964C-667DB37D77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78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F91F80-6F56-42F7-A5E5-03ED12191B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97FF8F-7A63-41F4-A3EC-46CD2902BE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4612A7-47B0-4A74-90BC-FD5DD010AF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DC01A6-5DEC-492F-82D3-D71012ED9F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C1BD3-0A37-4758-BD26-8ADC0B36D300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47B7E2FE-5189-42E8-92D6-17D9AFC665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18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D3BB5-213E-4866-903C-FF804A021A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9A2348-F535-4A22-A93B-3CFBCCBF6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239205-5562-4E34-8275-8DD8F9E163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C758F7A-2928-4C13-B77E-B5634E28FC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FB4F81-4F1B-43D3-B80F-43EF797F1414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407223AF-44F4-4F30-95A1-4D9E1C160A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43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6C0B5-76E1-414F-A71E-A0D3E4FD23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87B900-BF8E-452E-87D3-2C52910AE7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904996"/>
            <a:ext cx="40386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45800A0-3E01-46A8-A0D2-D3637968A4C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904996"/>
            <a:ext cx="40386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EAB51B-8CA3-438C-A135-A516C297D7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AB5ADA-956E-489A-83F2-252A122BC8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43B46-3BFC-4D68-A784-49570C305176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226B4EA-EEE8-4A34-8DF3-E0428085D8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60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B5AA6-785B-4950-8576-C6ACB9057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5618D9-2028-4273-A694-6A876160E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75E7581-3CC7-4C5A-BE28-8CA687C353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713517B-846C-49CE-BAF1-F2F20FA688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BF2F8FD-90EA-4876-8F0F-6229E039D77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E291400B-BCDD-45BA-92C4-B9710730B1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2319EAD9-D254-4E7B-96C4-D7F9C15AD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C9B26-C158-4C66-B39E-EE1C8FE2ABFF}" type="slidenum">
              <a:t>‹#›</a:t>
            </a:fld>
            <a:endParaRPr lang="hr-HR"/>
          </a:p>
        </p:txBody>
      </p:sp>
      <p:sp>
        <p:nvSpPr>
          <p:cNvPr id="9" name="Rezervirano mjesto datuma 8">
            <a:extLst>
              <a:ext uri="{FF2B5EF4-FFF2-40B4-BE49-F238E27FC236}">
                <a16:creationId xmlns:a16="http://schemas.microsoft.com/office/drawing/2014/main" id="{21F6A073-3668-46CE-AB98-D53C29843F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27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8BD1C-D62F-49BA-B0EF-57A2F79621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5084CD7-FED5-4504-BCFA-8C0A32AC61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1D474A-3B9B-41A1-A0B1-B9FBF0317E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DA14F-1FBA-4663-9A55-7579B922816C}" type="slidenum">
              <a:t>‹#›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E63977-3FDA-4F92-B44E-49E0A9AD14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72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6640D5D-CD5F-4DB5-85B0-BF7262084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7C1D351-0030-4127-8779-D1197BC8D7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A71D49-2561-4450-A40B-DFEEF8448CEC}" type="slidenum">
              <a:t>‹#›</a:t>
            </a:fld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8D7C7E-C4BC-4AA5-9345-8D2B91C89F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1413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AB4874-1A17-4862-9918-CB81348BD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F72580-9A53-42E9-9B25-E79E7333C1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0D0687-5081-4939-BEDD-9DB3743FBE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0E7E67-82BA-4976-8D53-ECBD47EC0B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07403E-5AE4-48CB-82E8-AE84F81204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C367A-D66C-4053-82AE-E97F73595929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7CE9EEC-5C79-4BE5-80F4-C08AF7A72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84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F33B1B-4308-403D-85CE-6C0DCB3732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F35F40-8258-4290-996A-02CEF5A45A5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3B89D7-4B05-4F88-8676-168C06CB13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5C38A3-0F52-44FE-8FB7-0F0B620890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2EB049-6C85-4384-BDE6-4149C054A1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5B727-ED4E-41DA-8905-F28D92289DD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51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0B696-63CF-4389-B1A8-24687DDBE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A229C4B-F5E0-4C2C-9EA7-82125FB6CF4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2CF124-27A3-46C1-A684-49019682C8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626072-5EB9-407B-B3A4-93DB43EF51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A1DF2A-4A17-45EB-A00B-2FF1E1A74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5E4C0-BC51-4F9F-858B-B1290A3E287B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797A081-E09C-4D92-96D0-DDB0323184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249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7F9EB-4425-4BC8-85FE-D241EAD981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AFB96B8-0AB9-4A29-A015-70A5F7BD2C5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57C2377-EB22-4DA1-802D-EB679A48D0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CA1A5E-EB74-49F6-80BA-84B01D4143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F092E-F197-4B25-9CAB-680F14DCF9CC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74BE02FA-C803-4BE7-AF97-E734DF1F39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94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0D8B90D-9FB4-4492-A1DA-728F478D578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92095"/>
            <a:ext cx="2057400" cy="572770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5C52ABA-86B5-47C0-B982-B94AECC110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92095"/>
            <a:ext cx="6019796" cy="57277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B8C4F15-8874-4251-8A6B-7EC028DF42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752FD85-A784-40F0-A597-CC9EDB626D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D064C-41B7-44EB-AE25-00549398F6B5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50260E02-0AFF-408B-A0A2-FCAFC78907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364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7449F-CDAE-4681-B8C7-8471095DD5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E85AFD-627F-45F5-875D-ECC93EBF11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F7CFD4-422B-435E-90C8-B6FD08A51B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B4F2B4-7B25-4F9E-BE65-46AA79FAC4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4CA7AE-358D-4A39-B037-DEF609D7A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9F9A0-F6FD-4E3E-B34A-CB885F3F6DA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83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5E061-5D8A-453F-9FA5-43D793FBD4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C0FDCA-A0EC-4C91-A009-1F0012984C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F302C9-0C25-460B-BB75-82D584319A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CD3E89-272C-4C08-B302-13863252CA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968290-A68F-4935-9151-DBDAB72E22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04CED9-9A75-4A77-9699-E4D6DBA3651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96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BF2ADB-8EBA-462A-9191-495F3923C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B6438B-1EA6-4AA3-90D2-EA826D89C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3486B7-4F00-4C54-AFAF-39A5AEAF65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3C9592-C68F-492A-8286-C8F08E74DC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75EFB2-C46E-4164-8486-8241DF104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0DC48-D308-48DF-AF24-E00C7C49736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208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0A05F1-ED34-4459-9CBB-4A284CDB75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81E66E-F82B-4613-98BD-9B701C4CCE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6DE44D-7C82-4DAE-8609-C061A478033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712BC3-7D61-41AE-AA2C-14F22A4159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C88E38-0E63-4D7E-B120-A3C8E603DB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51A8161-C807-4613-BD92-65601576D9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D8B26-C1D2-46D0-9E1E-0FC6757E25F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363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DF4BB-DE16-495C-BFCF-012128301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C8B028-D7F8-4C25-8AEE-CFFAD45A5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FE6DD9-33C9-42A8-8DE8-AA94137D4B2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A483F77-08D7-4651-8785-43D31BE7F79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70110DC-340B-42A0-B4A0-7E717EFACB5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27CE08-11B1-4EA4-938B-3B7AB0D0FF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D19216-3666-4206-8ACF-62D011D113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A245847-F6E7-4C2F-BED5-B9AA682727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5BC6FB-52D4-43AA-AF7C-BB7E31EF4B6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876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BA8DC-D635-487A-8083-E00D1B0DF1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0425508-E6E3-4A2A-A8A6-952D640F71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F18388D-0DFE-45B0-AF61-A6AF999599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329B070-D121-4C82-8A7C-30D6AF5C69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7CBB1-59A2-4080-A41D-08FFD25224F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1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2A337C-C7E1-48AC-9E9E-12096803C6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884CEDD-F229-4EAA-BF37-9F72B1E1D3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7AA0E67-6088-4657-8AF8-0ECBEB0A96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28CE73-AE51-4E1F-AD5E-35D34317253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7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1A7E1-39D9-4D57-9A2F-0900670DD0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67FCE6-29CD-4B5A-8053-5EF830AB1B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9BFA9A-DD2F-4763-9C15-309FA5F8B7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BE900C-AC7E-4C4E-874C-BDD73129B9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66BBBD-7F9B-435A-AE4F-FA4ACF94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3F0139-1239-485C-A5DC-468715E77E9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699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D57F9-F34D-48E2-9165-A6B8177D1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DEEFDB-E657-453D-925C-DFDDD81F9B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8FA3A58-423A-455B-A1DE-C45FC88E1F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1D1941E-E51A-4969-B18E-8FD3E84564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F06416-0F7D-4AD2-A6C3-3FFB61BB46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5CE574-5FB9-4AD8-84EE-86D0E81E09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61D388-3E7C-4B8F-80D0-9A6E58C7E39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73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A8E11-5889-4F19-B526-669874531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3AFDF6-18B2-4990-95F7-D039C968478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CDDAB68-7159-4A79-8F31-7386DC20DC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9E6BD6-636F-4A66-9CE4-BCCA20687B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88226E-2895-4564-9BD9-C8012C065D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C8F885-556C-4539-AA7D-72A4B1FF91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5F9FBD-7D54-4160-9257-6458B30D116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805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6B19B-F48A-4795-A14E-4E21C95DB6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C04379-95EA-499C-8667-2F0C3826437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14045F-EBBA-4141-B55D-6465D2488A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B2A25C-0C8B-4EEA-89A5-14804263D7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EB9F97-EC59-4BEB-A0E9-22F51D81EA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6BC3F-425D-4496-8F79-351AC660F8C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860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B0D8316-F671-4994-9A54-8B56291BF2A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60347"/>
            <a:ext cx="2057400" cy="53212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539E5D7-E3C2-4D3E-9358-B5355C67268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60347"/>
            <a:ext cx="6019796" cy="532129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F0B575-5371-414C-A0EB-55E34D5DF4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607935-4DD9-4139-B3EA-A0D978E83D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0E113B-114F-45F7-979F-65D4024AE2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C7900-E323-4A4C-B90C-FB5FA232EF5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3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E5E1E-FB15-4AA9-9E6A-837C6BEF07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D82017-74D3-49A2-874E-787348B0D5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904996"/>
            <a:ext cx="40386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92BAF1-BBDA-42DF-BB22-110FAA3ACB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904996"/>
            <a:ext cx="40386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549DEA-5449-41C4-BF42-AF395624E8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3255505-59E3-403C-A2D7-AB2D391754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D69912-6592-4423-9301-F5A1259C58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2918A-8126-444B-B3AC-4446073D07E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8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AB58D-B8FB-4F5D-9270-E657043D0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CECB9A-F07F-4FCF-85A1-C80D0DF3B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B458DF-3423-4C9F-9C16-A1262A077B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4564FA1-D0DC-4457-BE02-BC693FB843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BA83D21-CED7-46F5-888D-9117063B2A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0486EE4-0D6B-44DE-A178-B0A7EF7400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B376D8-719C-4D1D-98D2-24CBF6E16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8EE507-F737-4F60-828E-6EB7F19AC4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CA111-5D6E-4FC0-B8AF-3CED13599BE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716C2-31BE-4C6F-937C-A20141A4F3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2F57188-5C27-4120-BF3D-FBB1CDF51E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96CBE0-FAA9-46C6-A6DF-CA7FA7B044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0C8EE20-E163-4954-B714-E6963F5851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1EB02-5EB9-4AD2-B856-2D6D5E72076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25AC5B9-23FE-45FA-AE4E-CBF452AB51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BDEC4ED-9E80-46F7-8C36-B694EE6C62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10758E-90E9-47E8-98DE-03EFB79FBF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62AACC-4812-4C41-8E63-6C13BFC3BB3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1030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1DA77-4FF5-4EE8-9799-2CF3F53D8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04BFB2-6E75-4FCA-BEC3-AB2C0D7B27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F756FD-5A96-4F2B-80AF-909CF542826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EB7AFD-BAF0-4606-B6BA-80109A1C57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A5A9859-38B1-439D-A9C9-7E447EBFD9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5EE6A7-0D7B-4F12-84B5-F322CB1AC4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54066-D39F-4FB2-BFC5-85138CC42F1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7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0E6CB-AB45-4101-BDF7-4D96EC8EC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4C875C-892C-4C51-AEE5-30EB7EF687D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439C97-EAC2-428A-A6E1-8A996097A4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3B845E-A452-497E-B861-A3664B0542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1115D0-DE28-4728-994D-34AD5D58DA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582C54-53C5-475F-AE7C-CBCA32883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C6DA69-7C64-42EE-B7EB-CB4805C018E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14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69F8081-7D8E-4555-8AA1-AF1E46F00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1958"/>
            <a:ext cx="8229600" cy="1384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166C2A-176A-4D88-84B9-8B2F1B445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511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F96C04-82DC-4B9B-AAA7-33170927E91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43" y="6244922"/>
            <a:ext cx="2133715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303942-9DD5-4D65-B897-9A9DF67B70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4922"/>
            <a:ext cx="2895840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59B457-18F1-456D-9388-88DA829019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8" y="6244922"/>
            <a:ext cx="2133715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CBD49668-5A2A-4EF6-8625-B28D50AE6D4E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r-HR" sz="44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Tahoma" pitchFamily="34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r-HR" sz="32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Tahoma" pitchFamily="34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0753F5E3-B292-460E-8683-EEF22E619EFD}"/>
              </a:ext>
            </a:extLst>
          </p:cNvPr>
          <p:cNvSpPr/>
          <p:nvPr/>
        </p:nvSpPr>
        <p:spPr>
          <a:xfrm>
            <a:off x="285841" y="2803678"/>
            <a:ext cx="1435" cy="303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8"/>
              <a:gd name="f7" fmla="val 1912"/>
              <a:gd name="f8" fmla="val 6"/>
              <a:gd name="f9" fmla="val 60"/>
              <a:gd name="f10" fmla="+- 0 0 0"/>
              <a:gd name="f11" fmla="*/ f3 1 1588"/>
              <a:gd name="f12" fmla="*/ f4 1 191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588"/>
              <a:gd name="f21" fmla="*/ f17 1 1912"/>
              <a:gd name="f22" fmla="+- f19 0 f1"/>
              <a:gd name="f23" fmla="*/ 0 f20 1"/>
              <a:gd name="f24" fmla="*/ 0 f21 1"/>
              <a:gd name="f25" fmla="*/ 2147483646 f21 1"/>
              <a:gd name="f26" fmla="*/ f13 1 f20"/>
              <a:gd name="f27" fmla="*/ f14 1 f20"/>
              <a:gd name="f28" fmla="*/ f13 1 f21"/>
              <a:gd name="f29" fmla="*/ f15 1 f21"/>
              <a:gd name="f30" fmla="*/ f23 1 f20"/>
              <a:gd name="f31" fmla="*/ f24 1 f21"/>
              <a:gd name="f32" fmla="*/ f25 1 f21"/>
              <a:gd name="f33" fmla="*/ f26 f11 1"/>
              <a:gd name="f34" fmla="*/ f27 f11 1"/>
              <a:gd name="f35" fmla="*/ f29 f12 1"/>
              <a:gd name="f36" fmla="*/ f28 f12 1"/>
              <a:gd name="f37" fmla="*/ f30 f11 1"/>
              <a:gd name="f38" fmla="*/ f31 f12 1"/>
              <a:gd name="f39" fmla="*/ f3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7" y="f38"/>
              </a:cxn>
              <a:cxn ang="f22">
                <a:pos x="f37" y="f39"/>
              </a:cxn>
              <a:cxn ang="f22">
                <a:pos x="f37" y="f39"/>
              </a:cxn>
              <a:cxn ang="f22">
                <a:pos x="f37" y="f39"/>
              </a:cxn>
              <a:cxn ang="f22">
                <a:pos x="f37" y="f39"/>
              </a:cxn>
              <a:cxn ang="f22">
                <a:pos x="f37" y="f39"/>
              </a:cxn>
              <a:cxn ang="f22">
                <a:pos x="f37" y="f38"/>
              </a:cxn>
              <a:cxn ang="f22">
                <a:pos x="f37" y="f38"/>
              </a:cxn>
            </a:cxnLst>
            <a:rect l="f33" t="f36" r="f34" b="f35"/>
            <a:pathLst>
              <a:path w="1588" h="1912">
                <a:moveTo>
                  <a:pt x="f5" y="f5"/>
                </a:moveTo>
                <a:lnTo>
                  <a:pt x="f5" y="f8"/>
                </a:lnTo>
                <a:lnTo>
                  <a:pt x="f5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6BBA27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naslova 2">
            <a:extLst>
              <a:ext uri="{FF2B5EF4-FFF2-40B4-BE49-F238E27FC236}">
                <a16:creationId xmlns:a16="http://schemas.microsoft.com/office/drawing/2014/main" id="{6D7C00BF-324A-42A0-8E63-9DB3FBCB7F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1958"/>
            <a:ext cx="8229600" cy="1384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D753AC8-CDAA-4C47-B29B-1BA2B126C8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511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9A3D31-3250-4803-AE5F-36C1001BACC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4922"/>
            <a:ext cx="2895840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C49ED7-30D3-4860-BA38-D42FFAD496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8" y="6244922"/>
            <a:ext cx="2133715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7CE4CFF3-0B71-4BF5-80A7-04643D61433C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69E1E38-4CE8-45B1-B6B2-06CE74947C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43" y="6244922"/>
            <a:ext cx="2133715" cy="47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r-HR" sz="44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Tahoma" pitchFamily="34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r-HR" sz="3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Tahoma" pitchFamily="34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7330D5B-BD5A-4729-BF2C-E44322AC1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zervirano mjesto naslova 2">
            <a:extLst>
              <a:ext uri="{FF2B5EF4-FFF2-40B4-BE49-F238E27FC236}">
                <a16:creationId xmlns:a16="http://schemas.microsoft.com/office/drawing/2014/main" id="{DB696961-BE7D-49B6-99AB-09DBB7A00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323" y="260997"/>
            <a:ext cx="4833362" cy="870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/>
          <a:p>
            <a:pPr lvl="0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18D4DD3-39EF-4184-9AAC-5D668A7902C7}"/>
              </a:ext>
            </a:extLst>
          </p:cNvPr>
          <p:cNvSpPr txBox="1"/>
          <p:nvPr/>
        </p:nvSpPr>
        <p:spPr>
          <a:xfrm>
            <a:off x="457200" y="1654204"/>
            <a:ext cx="8229600" cy="45928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0B8F1D-2302-48FE-8A39-9F9F3762151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443996"/>
            <a:ext cx="2130122" cy="276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42F4BF-2BD0-499D-A4F4-4ED6FBA2AEA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4" y="6443996"/>
            <a:ext cx="2898364" cy="276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89B1C2-83A8-45B7-B12F-5CAD0975BFF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964" y="6443996"/>
            <a:ext cx="2130122" cy="276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41BD2A2-6ED5-45DB-9FB8-F70F9BFBA874}" type="slidenum">
              <a:t>‹#›</a:t>
            </a:fld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A9D01604-A651-4BBC-B394-6C977E747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16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550"/>
        </a:spcAft>
        <a:buNone/>
        <a:tabLst/>
        <a:defRPr lang="hr-HR" sz="351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_0023">
            <a:extLst>
              <a:ext uri="{FF2B5EF4-FFF2-40B4-BE49-F238E27FC236}">
                <a16:creationId xmlns:a16="http://schemas.microsoft.com/office/drawing/2014/main" id="{0E49F8D9-4F03-4C67-BFC0-5DEE9BD58B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3" y="716039"/>
            <a:ext cx="5595844" cy="37209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DA64EDF-9A78-4E99-97A9-19D993589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" y="1996921"/>
            <a:ext cx="7772400" cy="1432078"/>
          </a:xfrm>
        </p:spPr>
        <p:txBody>
          <a:bodyPr lIns="91440" tIns="45720" rIns="91440" bIns="45720" anchor="b" anchorCtr="1"/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OSNOVNA ŠKOLA</a:t>
            </a:r>
            <a:r>
              <a:rPr lang="hr-HR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“</a:t>
            </a:r>
            <a:r>
              <a:rPr lang="hr-HR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VALENTIN KLARIN “ PREKO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B82FB2C6-59F3-4A10-9789-718AF415D6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475"/>
          </a:xfrm>
        </p:spPr>
        <p:txBody>
          <a:bodyPr lIns="91440" tIns="45720" rIns="91440" bIns="45720" anchorCtr="1">
            <a:noAutofit/>
          </a:bodyPr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ŠKOLSKI  KURIKULUM</a:t>
            </a:r>
          </a:p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ŠK.G. 2023. / 2024.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BC1E6D-B7C6-4AEC-8343-5595C1E9E1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 DOPUNSKA I DODATNA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3.1. </a:t>
            </a: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DOPUNSKA NASTAVA – RAZREDNA NASTAVA  HRVATSKI JEZIK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52C3BA-08B5-43F2-8686-9DA60DD22C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63762"/>
            <a:ext cx="8229600" cy="4556162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razvijati sposobnost rješavanja matematičkih problema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razvijati mišljenje, logičko zaključivanje i povezivanje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podizanje stupnja usvojenosti tehnike čitanja i pisanja,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usvajanje pravopisnih i gramatičkih pravila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poboljšati  razumijevanja pročitanog teksta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poticati aktivno slušanje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poticati verbalno izražavanje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poticati samostalnost i točnost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razvijati i jačati osposobljenost za pravilno usmeno i pismeno jezično izražavanje misli, stavova, osjećaja i činjenica.-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razvijanje jezično komunikacijskih kompetencija.-  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usvajanje hrvatskog jezičnog standarda</a:t>
            </a:r>
          </a:p>
          <a:p>
            <a:pPr marL="342717" lvl="0" indent="-342717"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  razvijanje aktivan  pristup a učenju i pozitivnog stava prema učenju</a:t>
            </a:r>
          </a:p>
          <a:p>
            <a:pPr lvl="0"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osposobljavanje učenika za primjenu stečenog znanja i vještina u različitim situacijama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9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Svladavanje poteškoća u usvajanju i primjeni pojmova i sadržaja kod kojih je primijećeno teže usvajanje i razumijevanje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 Individualna pomoć učenicima kod kojih je primijećeno posustajanje u praćenju redovite nastave hrvatskog jezika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 Individualna pomoć učenicima u nadoknađivanju propuštenih sadržaja ili sadržaja teže razumljivih, a potrebnih za redoviti nastavni proces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sve učiteljice razredne nastave od 1. do 4. razreda OŠ“ Valentin Klarin „ Preko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individualni i grupni rad s učenicima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objašnjavanje, demonstracija postupka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ponavljanje, uvježbavanje zadataka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zorni pristup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tijekom školske godine , 1 sat tjedno, 35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papir za fotokopiranje  , radni materijal,  računalne igrice , modeli, slagalice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opisno  i  brojčano praćenje učeničkog napredovanja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</a:rPr>
              <a:t>-  priznanje drugih za uspješnost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2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9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5" descr="Prikaži detalje">
            <a:extLst>
              <a:ext uri="{FF2B5EF4-FFF2-40B4-BE49-F238E27FC236}">
                <a16:creationId xmlns:a16="http://schemas.microsoft.com/office/drawing/2014/main" id="{30691B33-55F1-456B-B4DA-20D76BE9AD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67637" y="476283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D2E98-AFB0-4422-A213-3E7551299C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3.1.1. DOPUNSKA NASTAVA –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C92EF0-77EA-49C7-B15D-4BB22E7D3A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55" y="1484281"/>
            <a:ext cx="8229600" cy="4114800"/>
          </a:xfrm>
        </p:spPr>
        <p:txBody>
          <a:bodyPr lIns="91440" tIns="45720" rIns="91440" bIns="45720"/>
          <a:lstStyle/>
          <a:p>
            <a:pPr lvl="0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postizanje veće razine uspjeha i samostalnosti u rješavanju matematičkih problema,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stjecanje znanja, vještina i kompetencija iz područja matematike.</a:t>
            </a:r>
          </a:p>
          <a:p>
            <a:pPr marL="342717" lvl="0" indent="-342717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 razvijanje aktivnog pristupa učenju i pozitivnog stava prema učenju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osposobljavanje učenika za primjenu stečenog znanja i vještina u različitim situacijama</a:t>
            </a:r>
          </a:p>
          <a:p>
            <a:pPr marL="342717" lvl="0" indent="-342717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pružiti mogućnost svladavanja teže usvojivih ili propuštenih sadržaja nastave matematike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olakšati praćenje nastave učenicima koji sporije usvajaju nastavne sadržaje.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  sve učiteljice razredne nastave od 1. do 4. razreda OŠ“ Valentin Klarin „ Preko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Individualni i grupni rad s učenicima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objašnjavanje, demonstracija postupka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ponavljanje, uvježbavanje zadataka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zorni pristup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tijekom školske godine , 1 sat tjedno, 35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papir za fotokopiranje  , radni materijal,  računalne igrice , modeli, slagalice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opisno  i  brojčano praćenje učeničkog napredovanja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priznanje drugih za uspješnost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_0" descr="Prikaži detalje">
            <a:extLst>
              <a:ext uri="{FF2B5EF4-FFF2-40B4-BE49-F238E27FC236}">
                <a16:creationId xmlns:a16="http://schemas.microsoft.com/office/drawing/2014/main" id="{5ECC8A1F-2859-40EF-A45D-5FBB583198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85602" y="3060003"/>
            <a:ext cx="914400" cy="771479"/>
          </a:xfrm>
          <a:prstGeom prst="rect">
            <a:avLst/>
          </a:prstGeom>
          <a:solidFill>
            <a:srgbClr val="00CCFF"/>
          </a:solidFill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EEC61-D17A-4F5F-A194-A1E79592BB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3.2. DOPUNSKA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F689B6-E045-454B-913A-39A49A6AD6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5" y="2005196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usvajanje gradiva predviđenih planom i programom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poticanje samostalnosti i točnosti u radu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omogućiti učenicima razumijevanje i usvajanje sadržaja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učiteljice matematike, Matea Vidov  – Panić   ( 6.  i 8 . r. ) , Marija Perin ( 5. i 7. r.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- na satovima dopunske nastave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- individualni i grupni rad s učenicima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objašnjavanje, demonstracija postupka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ponavljanje, uvježbavanje zadataka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zorni pristup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tijekom školske godine, 2 sata tjedno,  70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materijali za rad ( zbirke zadataka, papir za fotokopiranje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 ( ankete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opisno i brojčano praćenje učeničkog napredovanja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</a:t>
            </a:r>
          </a:p>
          <a:p>
            <a:pPr marL="342717" lvl="0" indent="-342717" algn="just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algn="just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5D948080-9275-4EA9-8271-AE5EDF6C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45601" y="2505602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31A4C-5892-4FA5-B540-D63A9254BA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3.2.1. DOPUNSKA NASTAVA  - 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    HRVATSKI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CA3688-2641-42EF-B5A3-53D5024CAA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642" y="1916280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pomagati u učenju i svladavanju nastavnih sadržaja hrvatskoga jezika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razvijati osjećaj za hrvatsku kulturnu baštinu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poboljšati temeljna znanja i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pomagati učenicima u razvoju samopouzdanja, samopoštovanja i svijesti o vlastitim sposobnostima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osigurati sustavan način poučavanja učenika uskladu s njihovim sposobnostima i interesima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osigurati učenicima stjecanje temeljnih kompetencija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ovladavanje temeljnim znanjima kao preduvjetom uspješnosti nastavka školovanja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omogućavanje lakšeg svladavanja nastavnih sadržaja uz individualizirani pristup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ostvarivanje usmene i pismene komunikacije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osposobljavanje za samostalno čitanje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učitelji  hrvatskog jezika Linda Kolega-Babajko  ( 6. r. ) , Marijana Sorić  ( 5 . i 7. r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individualni i grupni rad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demonstracija, objašnjavanje, uvježbavanje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tijekom školske godine , 1 sat tjedno, 35 sati godišnje ( po učitelju  i po razredu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potrošni materijal za posebne listiće i zadatke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vrednovanje sukladno pravilniku o ocjenjivanju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 ( ankete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CC33B452-D8FC-4192-A1D5-45C5820609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0004" y="4508641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92B8C2-DD3F-4116-93A1-4A93D9FF0A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999" y="259918"/>
            <a:ext cx="8675644" cy="1384200"/>
          </a:xfrm>
        </p:spPr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3.2.2. DOPUNSKA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45D3C45-39DE-4BB4-A8AE-3BB4E6EBC4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76" y="1844637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pomoć slabijim učenicima u usvajanju znanja o kulturi anglofonskih zemalja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razvijanje vještina i sposobnosti u pisanom i usmenom izražaju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poticanje učenika na samostalan rad i točnost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ovladavanje temeljnim znanjima kao preduvjetom uspješnosti nastavka školovanja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učitelji engleskog jezika : Katarina Kraljev ( 5. i 7.  r. ) , Branimira Milin   ( 6. i 8. r.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 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tijekom školske godine, 2 sata  tjedno, 70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potrošni materijal za posebne listiće i zadatke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učenici će u radu koristiti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opisno i brojčano praćenje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75"/>
              </a:spcBef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F809300A-A69B-4244-A841-41103B5DD2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718" y="4652997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21B0D-2C6C-49B0-AA1B-15D116B22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3.3. DODATNA NASTAVA  - RAZREDNA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E89586-21EB-4360-8230-9F600CC9B5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proširivanje znanja i vještina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logičkog mišljenja i zaključivanja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interesa za matematičke sadržaje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primjena matematike  u različitim situacijama i kontekstima    – rješavanje problema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individualni rad s učenicima koji  su nadareni za matematičko područje i žele znati više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sudjelovanje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sve učiteljice razredne nastave od 1. do 4. razreda OŠ „ Valentin Klarin „ Preko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 , 1 sat tjedno, 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će koristiti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potrošni materija za posebne listiće i zadatke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ClipArt">
            <a:extLst>
              <a:ext uri="{FF2B5EF4-FFF2-40B4-BE49-F238E27FC236}">
                <a16:creationId xmlns:a16="http://schemas.microsoft.com/office/drawing/2014/main" id="{E8FC61AC-AE42-4EA5-BE9B-57CB2BE9B7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5081" y="333362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4FFAC7-28C4-42E5-8B6A-C701EB6DC6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algn="just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3.3.1. DODATNA NASTAVA ( RAZREDNA NASTAVA )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38C3D3-0D26-432E-BFEC-4223CCFCF8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202" y="1773359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osvijestiti potrebu tolerantnog i empatičnog ophođenja u kontaktima s osobama iz drugih kultura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njegovati pozitivan  stav prema humanističkim vrijednostima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razvijati kompetencije  za cjeloživotno obrazovanje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nadograđivanje znanja engleskog jezika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učitelj engleskog jezika :  Ana Brižić Marcelić ( 4.r.-Kukljica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slušanje, govorenje, čitanje, pisanje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međukulturno djelovanje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objašnjavanje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tijekom školske godine, 1 sat tjedno, 35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potrošni materijal ( hamer- papir, foto-kopije, ukrasni papir 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didaktička sredstva i pomagala na engleskom jeziku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, evaluacijski listići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1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E63BC-85CE-475A-8504-9314E17431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3.4. DODATNA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    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21FC8D-CF6A-42F7-B3C3-F4DAA3C3A8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razvoj sposobnost rješavanja složenih matematičkih zadataka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razvoj logičkog mišljenja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primjena matematike na životne situacije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proširivanje nastavnih sadržaja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sudjelovanje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NOSITELJI:6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učiteljica matematike, Marija Perin   ( 5. r. i  7. r. ) i  Matea Vidov  Panić  (6.  i 8. r.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-  </a:t>
            </a: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-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-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-   tijekom školske godine, 2 sata tjedno, ukupno 70 sati godišnje;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materijali za rad ( zbirke zadataka, papir za fotokopiranje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rezultati s natjecanja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algn="just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3AE0903E-7B77-42A6-9C2E-BFB8C777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3995" y="3933721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3272D8-683C-4B97-8C91-073B7C0C26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3.4.1.  DODATNA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      HRVATSKI 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9D4F0D-B93A-404E-B82A-CDCF87341B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interes za usvajanjem i primjenom  gramatičkih sadržaja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razvoj sposobnosti logičkog mišljenja i povezivanja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-razvijati jezikoslovnu svijest radi primjene stečenih znanja -razvijati lingvističku svijest i potrebu za znanjem o jeziku radi stjecanja komunikacijskih vještina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osvijestiti potrebu usvajanja pravopisne norme radi uporabe u pisanju i čitanju -razvijati i njegovati kulturu riječi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proširivanje nastavnih sadržaja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Sudjelovanje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Linda Kolega Babajko  ( 8.r.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</a:t>
            </a: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godine, 1 sat tjedno, ukupno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će koristiti vlastiti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potrošni materijal za posebne listiće i zadatke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priznavanje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algn="just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B6637EF1-B8A6-42C8-9CA1-61A6530610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24716" y="5444995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86747-BCC0-431F-978E-7CA27EE66D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3.4.2.  DODATNA NASTAVA  -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8B0DE3-D1B6-4FD4-8538-D50C96BEC1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642" y="1676515"/>
            <a:ext cx="8064358" cy="45720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osvijestiti potrebu tolerantnog i empatičnog ophođenja u kontaktima s osobama iz drugih kultura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njegovati pozitivan  stav prema humanističkim vrijednostima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kompetencije  za cjeloživotno obrazovanje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nadograđivanje znanja engleskog jezika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sudjelovanje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 engleskog jezika :  Katarina Kraljev   (7. r. ) , Branimira Milin  ( 8r.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- 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-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godine, 1 sat tjedno, 35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potrošni materijal ( hamer- papir, foto-kopije, ukrasni papir 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didaktička sredstva i pomagala na engleskom jeziku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algn="just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7D79C757-6D1E-42CC-9CB2-677AC6EF23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7995" y="3068634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C5E2A-80EF-464A-A065-35F04EB44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4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Zakon o odgoju i obrazovanju u osnovnoj i srednjoj školi </a:t>
            </a:r>
            <a:br>
              <a:rPr lang="hr-HR" sz="4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endParaRPr lang="hr-HR" sz="4000">
              <a:solidFill>
                <a:srgbClr val="FF9900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80A624-78A4-4351-A6D6-6BE00AF1D0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Školski kurikulum i godišnji plan i program rada školske ustanove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Čl.28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(1 ) Škola radi na temelju školskog kurikuluma i godišnjeg plana i programa rada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(2) Školski kurikulum utvrđuje dugoročni i kratkoročni plan i program rada škole s izvannastavnim i izvanškolskim aktivnostima, a donosi se na temelju nastavnog plana i programa.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(3) Školski kurikulum određuje nastavni plan i program izbornih predmeta, izvannastavne i izvanškolske aktivnosti i druge odgojno-obrazovne aktivnosti, programe i projekte prema smjernicama  hrvatskog nacionalnog obrazovnog standarda.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(4) Školskim kurikulumom se utvrđuje: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aktivnost, program i/ili projekt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 aktivnosti, programa i / ili projekta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 aktivnosti programa i / ili projekta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 aktivnosti, programa i / ili projekta i njihova odgovornost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načini realizacije aktivnosti, program i / ili projekta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 aktivnosti, programa i / ili projekta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detaljan troškovnik aktivnosti, program i / ili projekta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vrednovanja i način korištenja rezultata vrednovanja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(5) Školski kurikulum donosi školski odbor do 15. rujna tekuće školske godine na prijedlog učiteljskog , odnosno nastavničkog vijeća .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(6) Školski kurikulum mora biti dostupan svakom roditelju  i učeniku u pisanom obliku.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(7) Smatra se da je školski kurikulum dostupan svakom roditelju i učeniku ako je objavljen na mrežnim stranicama škole.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DDFD6-86D5-4F48-B53E-05D1B45352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3.4.3. DODATNA NASTAVA  - PREDMETNA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       POVIJEST – MLADI POVJESNIČARI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F96189-6C02-439B-8CE7-86006FAC8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proširivanje znanja iz povijesti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razvijanje kritičkog  i uzročno-posljedičnog načina razmišljanja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sudjelovanje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razvijanje suradničkog načina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poticanje interesa za povijesne sadržaje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 učitelj povijesti Ivo Visković , učenici od 5. do 8.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-  </a:t>
            </a: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   -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   -  uvježbavanje </a:t>
            </a: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 tijekom školske godine 1 sat tjedno, ukupno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potrošni materijal ( papir, tinta za pisač…)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 samovrednovanje i vrednovanje učenika i roditelja ( upitnici )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 priznavanje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-  rezultati s natjecanja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algn="just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marL="342717" lvl="0" indent="-342717" algn="just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5" descr="Slikovni rezultat za povijest">
            <a:extLst>
              <a:ext uri="{FF2B5EF4-FFF2-40B4-BE49-F238E27FC236}">
                <a16:creationId xmlns:a16="http://schemas.microsoft.com/office/drawing/2014/main" id="{98B26234-26E6-4B51-98A1-2B444EED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7995" y="2349358"/>
            <a:ext cx="1238399" cy="9367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08DC5-964D-4151-959E-471A51CBFB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3.4.4.  DODATNA NASTAVA – GEOGRAFIJA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D89E4F-459A-4FD7-8D32-0C0D9D566B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proširivanje znanja izvan programskih sadržaja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razvijanje logičkog razmišljanja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razvijanje interdisciplinarnog  pristupa u učenju sadržaja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sudjelovanje na natjecanjima na općinskoj, županijskoj i državnoj razini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nastavnik geografije Tomislav Marinović i učenici od 5. do 8.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-   </a:t>
            </a: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individualni i grupni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 -   demonstracija, objašnjavanje postupaka rješavanja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75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100">
                <a:effectLst>
                  <a:outerShdw dist="17962" dir="2700000">
                    <a:srgbClr val="000000"/>
                  </a:outerShdw>
                </a:effectLst>
              </a:rPr>
              <a:t>   -   uvježbavanje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dva sata tjedno, ukupno 70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troškove će snositi škola i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priznaje drugih za uspješnost u radu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osobno zadovoljstvo učenika, učitelja i roditelja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samovrednovanje i vrednovanje učenika i učitelja ( upitnici , evaluacijski listići )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rezultati s natjecanja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300"/>
              </a:spcBef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9" descr="Slikovni rezultat za geografija">
            <a:extLst>
              <a:ext uri="{FF2B5EF4-FFF2-40B4-BE49-F238E27FC236}">
                <a16:creationId xmlns:a16="http://schemas.microsoft.com/office/drawing/2014/main" id="{C226F12A-24B0-401F-9654-DAA3455D25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362" y="2565358"/>
            <a:ext cx="2641317" cy="21718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DEF5C-C5EE-4BB7-91FA-85EAE59727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 IZVANNASTAVNE AKTIVNOSTI ( INA )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4.1. GLAZBENO – RITMIČKA  SKUPINA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( 1. – 4.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8B6B9B-5F4B-43F2-831C-DE3D598E40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obogaćivanje dječjih spoznaja o glazbi , te razvoj glazbenih potencijala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razvoj  osjećaja za melodiju, ritam, takt, te plesne korake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poticanje stvaralaštva i kreativnosti kroz otvorenost za ples i scenski pokret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kreativnim radom rasteretiti učenike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prezentirati aktivnosti na prigodnim svečanostima u školi i izvan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učiteljica razredne nastave – Anka Šušak (PO Kukljica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 uvježbavanje  koreografije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 slušanje glazbe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tijekom školske godine – 1 sat tjedno, ukupno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uz pomoć roditelja pripremiti odjevne predmete za nastup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sredstva za kupnju materijala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na svečanostima i priredbama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MP900449099[1]">
            <a:extLst>
              <a:ext uri="{FF2B5EF4-FFF2-40B4-BE49-F238E27FC236}">
                <a16:creationId xmlns:a16="http://schemas.microsoft.com/office/drawing/2014/main" id="{172F0632-F2AA-4E49-9450-40DA9E44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36003" y="1628637"/>
            <a:ext cx="1479243" cy="1513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859A1-9E16-4C73-91F1-3AA80A4B1A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1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   4.2.      DRAMSKO – RECITATORSKA  SKUPINA (4. r. Kali  )</a:t>
            </a:r>
            <a:r>
              <a:rPr lang="hr-HR" sz="2800">
                <a:effectLst>
                  <a:outerShdw dist="17962" dir="2700000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6DDEEB-2D1B-4400-82AD-5DD025879D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svladavanje vještine lijepog, izražajnog i točnog izgovora riječi, čitanja;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razumijevanje pročitanog teksta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uočavanje snage i ljepote poetske riječi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osjećaja za glumu i izražajno recitiranje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poticanje kreativnosti , dječje mašte i volje za učenjem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oslobađanje straha od javnog nastupa; razvoj samopouzdanja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kulturu ponašanja, njegovati dijalektni govor i običaje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prezentirati aktivnosti na prigodnim svečanostima u školi i izvan 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 s pjesničkim i dramskim stvaralaštvom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 AKTIVNOSTI: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učiteljica razredne nastave –  Ankica Grbas PO Lukoran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radi se na:  - obradi teksta ( čitanje, razumijevanje, dramatizacija,  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izmišljanje novog , drugačijeg završetka, ilustracija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- obradi pjesme ( čitanje, crtanje pjesničkih slika , pjevanje –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pjesme u rimi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- dramatizacija tekstova , recitiranje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godine, 1 sat tjedno, 35 sati godišnje ( po učitelju 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–  upitnici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na svečanostima, priredbama i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poticaj u kontinuiranom radu tijekom nastavnog procesa. Povećanje kvalitete rada.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8E4FF52C-4531-4EE0-A656-DBFEDDB6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3995" y="2708279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C589A-69F2-4581-8180-C4F6D174E8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4.3.   KREATIVNA  RADIONICA   – IGRAONICA ( 1. – 4 r.)   </a:t>
            </a:r>
            <a:r>
              <a:rPr lang="hr-HR" sz="2800">
                <a:effectLst>
                  <a:outerShdw dist="17962" dir="2700000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BF417E-4B06-42C4-9062-794CAE3E24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upoznavanje, učenje i usvajanje našeg kulturološkog i civilizacijskog nasljeđa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poticanje kreativnosti , maštovitosti, pozitivnih emotivnih i estetskih doživljaja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razvijanje samopouzdanja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igrom, zabavom, veseljem, smijehom zabaviti sebe i prijatelje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stečenim znanjima i vještinama pridonositi estetskom uređenje škole i okoliša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izgrađivati samopouzdanje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učiteljice razredne nastave -   Margareta Jurina 2. razred Preko ; Ljiljana Juravić32.r. Preko Melani Tomić 4. razred  Preko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Sofija Kralj ,Lorena  Tomić  PO Ugljan 1. – 4. razred ;   Neri Rakvin  4.r. Kali ; Anamarija Sorić 1.r. Kali ; Milena Ćurko PO Poljana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crtanje, slikanje , oblikovanje, modeliranje ,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uređenje panoa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igranje igara, igrokaza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tijekom školske godine 1 sat tjedno, 35 sati godišnje ( po učitelju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likovni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dio sredstava osigurat će škola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zadovoljstvo učenika zbog proširivanja likovnih , glazbenih, motoričkih  sposobnosti , te sudjelovanja oplemenjivanju unutrašnjih i vanjskih prostora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prezentacija rada na priredbama i u prostorima škole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0B0CF-0A84-4F64-A85F-16B4EB85F6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4.5.  PROJEKTNE RADIONICE  (3.r. PŠ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E8AA6F-0689-4F93-A0EA-9270F50896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obogaćivanje dječjih spoznaja o e-twinning-u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razvijanje informatičke pismenosti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sigurno i odgovorno korištenje tehnologijom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obučavanje za osnovnu primjenu uređaja i programa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NAMJERA: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proširivanja znanja i vještina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kreativnim radom rasteretiti učenike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prezentiranje aktivnosti na e-twinning portalu, stranicama škole, face-book grupi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upoznavanje drugih učenika i njihovog rada u našoj državi  i van granica naše države  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 AKTIVNOSTI: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učiteljica Ana-Marija hatadi Ostojić i učenici 3 r. PŠ Kali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u tijeku šk.g. 2023./2024.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samovrednovanje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vrednovanje partnera u projektu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 fotografije i članak za web stranicu škole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8618C-8E9A-467C-A3B6-2A572395D3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4.4. LIKOVNA  RADIONICA     </a:t>
            </a:r>
          </a:p>
        </p:txBody>
      </p:sp>
      <p:sp>
        <p:nvSpPr>
          <p:cNvPr id="3" name="TekstniOkvir 3">
            <a:extLst>
              <a:ext uri="{FF2B5EF4-FFF2-40B4-BE49-F238E27FC236}">
                <a16:creationId xmlns:a16="http://schemas.microsoft.com/office/drawing/2014/main" id="{269F2EE0-6B9B-44CF-A679-029920D25A45}"/>
              </a:ext>
            </a:extLst>
          </p:cNvPr>
          <p:cNvSpPr txBox="1"/>
          <p:nvPr/>
        </p:nvSpPr>
        <p:spPr>
          <a:xfrm>
            <a:off x="308161" y="1676515"/>
            <a:ext cx="8527676" cy="46537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CILJEVI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poticati razumijevanje vizualno-likovnog jezika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razvijati vještine potrebne za likovno oblikovanje i tehničko likovno izražavanje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razvijati pozitivni  i odgovorni  stav za prostor oko sebe ( školski prostor 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razvijati osjećaj za estetiku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NAMJENA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uređivanje panoa u prostorima škole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ukrašavanje prostora škole za prigodne namjene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NOSITELJ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učiteljica Danijela Mandić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NAČIN REALIZACIJE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crtanje, slikanje, modeliranje, dizajniranje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uređenje panoa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sudjelovanje u postavljanju izložbi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VREMENIK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tijekom školske godine , 2 sata tjedno, ukupno 70 sati godišnje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TROŠKOVNIK :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učenici u radu koriste vlastiti likovni pribor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dio sredstava osigurat će škola ( hamer papir, ljepila, flomasteri, kolaž papir )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VREDNOVANJE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 -  samovrednovanje i vrednovanje od strane učenika i roditelja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priznavanje drugih za uspješnost na svečanostima i priredbama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osobno zadovoljstvo učitelja, učenika i roditelja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ahoma" pitchFamily="34"/>
                <a:ea typeface="Microsoft YaHei" pitchFamily="2"/>
                <a:cs typeface="Arial" pitchFamily="2"/>
              </a:rPr>
              <a:t>-  analiza rada na kraju školske godine  na temelju rezultata samovrednovanja i vrednovanja u cilju podizanja kvalitete rada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F72E8D-4C16-4D36-BAA5-E68C905105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b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4.6</a:t>
            </a:r>
            <a:r>
              <a:rPr lang="hr-HR" sz="1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.            PJEVAČKI ZBOR (  5. – 8. r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6AC3A9-0688-4FD7-B15E-B597B6DD33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svladavanje pjevanja kao vještine glazbenog izražavanja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točno i sigurno usvajanje tekstova i melodije različitih pjesama ( s naglaskom na izvorne pjesme otočkog kraja) , te njihovo izvođenje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buditi i razvijati reproduktivne i stvaralačke sklonosti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javnim nastupima privikavati se na  sudjelovanje u manifestacijama kulturnog života škole i sredine u kojoj žive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će uvježbavanjem različitih pjesama sudjelovati u kulturnim manifestacijama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prof.  glazbene kulture  Adrijana Maretić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učenici će raditi na temama   – Božić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-  Valentinovo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         - prigodne kulturne manifestacije i smotre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         - Dan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    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njega i obrazovanje glasa ( disanje, postava glasa, dikcija, intonacija, osjećaj ritma, tempo, dinamika, umjetnička izražajnost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 – 1 sat tjedno, ukupno 35 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uz pomoć roditelja pripremiti odjevne predmete za svaki nastup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zadovoljstvo učenika zbog proširivanja glazbenih spoznaja i sposobnosti i sudjelovanja na javnim nastupima ( samovrednovanje i vrednovanje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na svečanostima i priredbama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analiza rada na kraju školske godine  na temelju rezultata samovrednovanja i vrednovanja u cilju podizanja kvalitete rada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8F2D8699-9F98-4056-AF86-FCD8874D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56715" y="260283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B126B-9E4B-4C1B-BC1B-1725B0299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4.7. ESTETSKO UREĐENJE ŠKOLE ( 5. – 8.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B8EF28-ABC7-4755-9B43-6AA5B285F7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poticati razumijevanje vizualno-likovnog jezika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razvijati vještine potrebne za likovno oblikovanje i tehničko likovno izražavanje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razvijati pozitivni  i odgovorni  stav za prostor oko sebe ( školski prostor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razvijati osjećaj za estetiku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uređivanje panoa u prostorima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ukrašavanje prostora škole za prigodne namjene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učitelj likovne kulture Boris Cikač  i učenici od 5. do 8.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crtanje, slikanje, modeliranje, dizajniranje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uređenje panoa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sudjelovanje u postavljanju izložbi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tijekom školske godine , 2 sata tjedno, ukupno 70 sati godišnje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 :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učenici u radu koriste vlastiti likovni pribor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dio sredstava osigurat će škola ( hamer papir, ljepila, flomasteri, kolaž papir )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 samovrednovanje i vrednovanje od strane učenika i roditelja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priznavanje drugih za uspješnost na svečanostima i priredbama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  <a:p>
            <a:pPr marL="342717" lvl="0" indent="-342717" algn="just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BBD5582F-7636-42C3-AF85-D9C3374BB9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16718" y="2997357"/>
            <a:ext cx="888842" cy="888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E5B75-D40C-43C6-B37C-97930A5296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4.8. MLADI MASLINARI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 </a:t>
            </a: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( 5. – 8.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6FCF88-9907-4DE4-95C7-02CABAAE87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svijestiti važnost povratka prirodi i njegovanja autohtonih vrsta maslina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poticati razvoj poduzetništva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poticati stvaranje odgovornosti , iskustvenog učenja, reda i discipline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poticati  tjelesni i psihomotorni razvoj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stjecanje agronomskih znanja na području maslinarstva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uljepšavanje  okoliša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stečena znanja i vještine primijeniti u svakodnevnom životu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rad na osobnom rastu i razvoju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učitelj Ivo Visković i učenici od 5. do 8.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obrada tla, , rezidba, zaštita , berba maslina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suradnja s voditeljima Učeničke zadruge oko cjelokupnog estetskog izgleda okoliša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  tijeku školske godine 1 sat tjedno, ukupno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samovrednovanje i vrednovanje od strane učenika i roditelja –  upitnici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analiza rada na kraju školske godine  na temelju rezultata samovrednovanja i vrednovanja u cilju podizanja kvalitete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5" descr="Slikovni rezultat za stablo masline">
            <a:extLst>
              <a:ext uri="{FF2B5EF4-FFF2-40B4-BE49-F238E27FC236}">
                <a16:creationId xmlns:a16="http://schemas.microsoft.com/office/drawing/2014/main" id="{036B71F9-E135-4839-995F-A21CF6E2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27640" y="1341360"/>
            <a:ext cx="2629082" cy="17431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E8A4D5-5039-4CCD-88C5-995F85E0B2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EDFE94-40F4-4EC2-9CBB-6B68092784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2000">
                <a:effectLst>
                  <a:outerShdw dist="17962" dir="2700000">
                    <a:srgbClr val="000000"/>
                  </a:outerShdw>
                </a:effectLst>
              </a:rPr>
              <a:t>     </a:t>
            </a: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1.  UVOD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2. IZBORNA NASTAVA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2.1. VJERONAUČNA OLIMPIJADA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  DOPUNSKA I DODATNA NASTAVA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3.1. RAZREDNA NASTAVA – DOPUNSKA IZ  HRVATSKOG JEZIKA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3.1.1. RAZREDNA NASTAVA – DOPUNSKA IZ MATEMATIKE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3.2. PREDMETNA NASTAVA – DOPUNSKA  IZ MATEMATIKE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3.2.1. PREDMETNA NASTAVA – DOPUNSKA IZ HRVATSKOG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3.2.2. PREDMETNA NASTAVA – DOPUNSKA IZ ENGLESKOG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3.3.  RAZREDNA NASTAVA – DODATNA IZ MATEMATIKE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3.3.1. RAZREDNA NASTAVA – DODATNA IZ ENGLESKOG JEZIKA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3.4.   PREDMETNA  NASTAVA – DODATNA IZ MATEMATIKE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3.4.1. .PREDMETNA NASTAVA – DODATNA IZ HRVATSKOG JEZIKA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3.4.2. .PREDMETNA NASTAVA – DODATNA IZ ENGLESKOG JEZIKA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3.4.3.  PREDMETNA NASTAVA – DODATNA IZ POVIJESTI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3.4.4. .PREDMETNA NASTAVA – DODATNA IZ GEOGRAFIJE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  IZVANNASTAVNE AKTIVNOSTI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4.1. GLAZBENO-RITMIČKA SKUPINA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4.2. DRAMSKO-RECITATORSKA SKUPINA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4.3. KREATIVNA RADIONICA; IGRAONICA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4.4  LIKOVNA RADIONICA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4.5. PROJEKTNE RADIONICE 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4.6.  KREATIVNO PROJEKTNA RADIONICA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4.7. PJEVAČKI ZBOR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4.8. ESTETSKO UREĐENJE ŠKOLE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4.9. MLADI MASLINARI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4.10.  MALI IZVIĐAČI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2E9CD-83DF-418B-BC1A-58CC71A0E9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4.9.  MLADI IZVIĐAČI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192541-1106-433A-A90C-81AB1A1438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 učenika s prirodom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 učenika s osnovama planinarstva ( kretanje, prehrana, alpinizam, speleologija, prva pomoć )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zajedništva i prijateljstva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uočavanje povezanosti čovjeka i prirode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svijesti o očuvanju okoliša</a:t>
            </a:r>
          </a:p>
          <a:p>
            <a:pPr lvl="0" hangingPunct="1">
              <a:lnSpc>
                <a:spcPct val="9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primjena znanja iz povijesti, geografije i vjeronauka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NOSITELJ:  Ivana Zrilić, vjeroučiteljica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9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Jednodnevni i poludnevni izleti: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Rujan 2023. – NP Paklenica  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Listopad 2023. – Benediktinski samostan Čokovac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Prosinac 2023. – Zadar – klizanje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Veljača 2024. – Mihovil ,Preko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Ožujak 2024. Epona, konjički klub Zadar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Travanj  2024.– Preko – Kukljica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Svibanj 2024. Biciklijada , Kali – Preko- Lukoran – Kali  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snose roditelji  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9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samovrednovanje i vrednovanje od strane učenika i roditelja ( upitnici )</a:t>
            </a:r>
          </a:p>
        </p:txBody>
      </p:sp>
      <p:sp>
        <p:nvSpPr>
          <p:cNvPr id="4" name="AutoShape 5_0" descr="Slikovni rezultat za izviđači">
            <a:extLst>
              <a:ext uri="{FF2B5EF4-FFF2-40B4-BE49-F238E27FC236}">
                <a16:creationId xmlns:a16="http://schemas.microsoft.com/office/drawing/2014/main" id="{0BE49567-A400-4CA1-8935-A837E0073698}"/>
              </a:ext>
            </a:extLst>
          </p:cNvPr>
          <p:cNvSpPr/>
          <p:nvPr/>
        </p:nvSpPr>
        <p:spPr>
          <a:xfrm>
            <a:off x="155521" y="46076"/>
            <a:ext cx="304915" cy="3049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AutoShape 7_1" descr="Slikovni rezultat za izviđači">
            <a:extLst>
              <a:ext uri="{FF2B5EF4-FFF2-40B4-BE49-F238E27FC236}">
                <a16:creationId xmlns:a16="http://schemas.microsoft.com/office/drawing/2014/main" id="{752BB2F3-ED25-47E9-8893-7796E61DD82C}"/>
              </a:ext>
            </a:extLst>
          </p:cNvPr>
          <p:cNvSpPr/>
          <p:nvPr/>
        </p:nvSpPr>
        <p:spPr>
          <a:xfrm>
            <a:off x="155521" y="46076"/>
            <a:ext cx="304915" cy="3049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AutoShape 9_1" descr="Slikovni rezultat za izviđači">
            <a:extLst>
              <a:ext uri="{FF2B5EF4-FFF2-40B4-BE49-F238E27FC236}">
                <a16:creationId xmlns:a16="http://schemas.microsoft.com/office/drawing/2014/main" id="{36CB6CCC-61D9-43B8-8EF2-184236632D61}"/>
              </a:ext>
            </a:extLst>
          </p:cNvPr>
          <p:cNvSpPr/>
          <p:nvPr/>
        </p:nvSpPr>
        <p:spPr>
          <a:xfrm>
            <a:off x="4419715" y="3276715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pic>
        <p:nvPicPr>
          <p:cNvPr id="7" name="Picture 11_1" descr="Slikovni rezultat za izviđači">
            <a:extLst>
              <a:ext uri="{FF2B5EF4-FFF2-40B4-BE49-F238E27FC236}">
                <a16:creationId xmlns:a16="http://schemas.microsoft.com/office/drawing/2014/main" id="{BD231DC7-AF40-46CA-AA37-8AD2CB91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43639" y="4292641"/>
            <a:ext cx="2438284" cy="14857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C05B18-7FE5-45CC-AE9C-8E06B1F192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5.           ŠPORTSKO  PODRUČJE               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5.1. .ŠKOLSKO ŠPORTSKO DRUŠTVO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( 5. – 8. r.)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3264DF-862B-405A-B7FD-DE638EBA0A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učenicima koji pokazuju interes , te imaju izražene motoričke predispozicije za sportske aktivnosti omogućiti usvajanje motoričkih i teorijskih znanja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poticanje zdravog načina korištenja slobodnog vremena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sportskog duha , korektnog ponašanja , međusobne komunikacije i suradnje, te poštivanje pravila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nenasilne oblike ponašanja kod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organizirano bavljenje sportom kroz sustav treninga i natjecanja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dugoročno uigravanje homogene ekipe za natjecanja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predstavljanje škole i sudjelovanje na svim natjecanjima unutar i izvan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sudjelovanje u organiziranju i provedbi svih sportskih aktivnosti u školi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prof.  tjelesne i zdravstvene kulture – Ana Eškinja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s obzirom na plan i program rada učenici će sudjelovati u: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međurazrednim natjecanjima ( košarka, rukomet, nogomet, odbojka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- županijskoj  košarkaškoj ligi OŠ u Zadru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godine, 2 sata tjedno, ukupno 70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potrebna sredstva za nabavku sportske opreme koja se odnosi na lopte, sportske dresove , te troškove prijevoza i prehrane učenika kod natjecanja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Praćenje individualnog napretka i razine usvojenosti znanja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ostvarivanje plasmana i dobivanje nagrada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</p:txBody>
      </p:sp>
      <p:pic>
        <p:nvPicPr>
          <p:cNvPr id="4" name="Picture 4" descr="ClipArt">
            <a:extLst>
              <a:ext uri="{FF2B5EF4-FFF2-40B4-BE49-F238E27FC236}">
                <a16:creationId xmlns:a16="http://schemas.microsoft.com/office/drawing/2014/main" id="{DF56989C-BD04-4811-A8E8-50EA480442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1081" y="0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AE8C94-D6C1-4724-A2EB-C7865FF1CC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 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6.1.1. PRVI RAZRED 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A54D0F-8555-46F8-B4C3-AD07B0FCF8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učenje otkrivanjem u neposrednoj životnoj stvarnosti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-   usvajanje pravila pristojnog ponašanja izvan učionice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poticanje aktivne suradnje s roditeljima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povezivanje sadržaja različitih nastavnih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uočavanje povezanosti između prirode i zdravog života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uočavanje, sustavno praćenje,  bilježenje podataka o promjenama u prirod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poticanje radoznalosti, istraživanja i stvaranja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razvijanje timskog rada, poticanje razvoja socijalno-emocionalnog učenja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učiteljice prvog razreda :  Ivona Hromin, Anamarija Sorić,  Lidija Lončar , Danijela Mandić , Marija Bobić , Sofija Kralj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integrirana nastava, tematski dani i terenska nastava , integrirana izvanučionička nastava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09. mjesec –  Hrvatski olimpijski dan; Okruženje škole – promjene u prirodi, upoznajmo svoje mjesto;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10. mjesec – Bibliobus ,  Dani kruha, Kazalište lutaka Zadar, Gradska knjižnica Zadar ;  Promjene u prirodi u jesen – pozdrav jeseni; Dan jabuka ; Međunarodni  dan zaštite životinja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11. mjesec – Kazalište lutaka Zadar, Kino; Međunarodni dan tolerancije; Dan sjećanja na žrtve domovinskog rata; Dan sjećanja na žrtve Vukovara i Škabrnje;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12. mjesec – Obilježavanje blagdana: sv. Nikola; Sv. Lucija ; Božić – tematski tjedan ; Promjene u prirodi – zima;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1. mjesec  – Zima u zavičaju, promjene u prirodi ;Promet -  naše  mjesto; Svjetski dan smijeha;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02. mjesec – Običaji u mjestu – Maškare; Valentinovo; Dan ružičastih majica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03. mjesec – Pozdrav proljeću; promjene u prirodi – proljeće ; Uskrsni običaji  ( radionice );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04. mjesec –  Dan planeta Zemlje ; Svjetski dan voda ; Kazalište lutaka Zadar / kino; Međunarodni dn društvenih igara;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05. mjesec  - Majčin dan; Čuvajmo svoje zdravlje – posjet mjesnoj ambulanti;  Dan škole- športski dan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06. mjesec – Pozdrav ljetu –  promjene u prirodi ; Svjetski dan roditelja ; Svjetski dan oceana; jednodnevni izlet;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će snositi  roditelji i  škola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vrednovanje učenika i roditelja ( upitnici i ankete ) ; samovrednovanje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kroz razgovor i prezentaciju prikazati usvojenost sadržaja i stečena iskustva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opisno i brojčano praćenje učeničkog napredovanja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842BF-8F5B-42EE-89EE-3166E7D87A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 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6.1.2.  DRUGI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1998B7-AB91-4493-943B-09CEAC699D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učenje otkrivanjem u neposrednoj životnoj stvarnosti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-   usvajanje pravila pristojnog ponašanja izvan učionice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poticanje aktivne suradnje s roditeljima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povezivanje sadržaja različitih nastavnih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uočavanje, sustavno praćenje,  bilježenje podataka o promjenama u prirod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poticanje radoznalosti, istraživanja i stvaranja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 razvijanje timskog rada, poticanje razvoja socijalno-emocionalnog učenja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učiteljice drugog razreda:  Anka Šušak, Ines Kolega, Margareta Jurina, Milena Ćurko, Ankica Grbas Lorena Tomić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integrirana nastava, tematski dani i terenska nastava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09. mjesec – Okruženje škole – promjene u prirodi, upoznajmo svoje mjesto; Hrvatski olimpijski dan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10. mjesec –  Dani kruha, Promjene u prirodi u jesen – pozdrav jeseni; Dan jabuka ;  Međunarodni dan zaštite životinja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11. mjesec – Kazalište lutaka Zadar, Kino; Vode u zavičaju-more; Posjet kinu, kazalištu; Međunarodni dan tolerancije; Dan sjećanja na žrtve Domovinskog rata; Dan sjećanja na žrtve Vukovara i Škabrnje;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12. mjesec – Obilježavanje blagdana: sv. Nikola / sv Lucija ; Božić – tematski tjedan ; Advent/kino/ kazalište 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1. mjesec  – Zima u zavičaju, promjene u prirodi ; moje mjesto; Svjetski dan smijeha ; Europski dan zaštite osobnih podataka; Sigurnost na Internetu;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02. mjesec – Običaji u mjestu – Maškare; Valentinovo; Posjet autobusnom, željezničkom kolodvoru ili zračnoj luci;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03. mjesec – Pozdrav proljeću;  Dani hrvatskog jezika -;Svjetski dan pripovijedanja ; Dan voda; Dan očeva;  Zadar čita;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04. mjesec –  Dan planeta Zemlje ; rad u školskom vrtu; Uskrs i uskrsni običaji;  Međunarodni dan društvenih igara;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05. mjesec  - Majčin dan,  Kazalište lutaka Zadar;  posjet muzejima u Zadru;   Dan škole- športski dan ; Svjetski dan vatrogasaca;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06. mjesec – Pozdrav ljetu – igre u moru; jednodnevni izlet;  Svjetski dan roditelja; Svjetski dan oceana;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će snositi  roditelji i  škola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vrednovanje učenika i roditelja ( upitnici i ankete ) ; samovrednovanje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kroz razgovor i prezentaciju prikazati usvojenost sadržaja i stečena iskustva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opisno i brojčano praćenje učeničkog napredovanja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E7124-412F-4C17-8BE0-082C13B869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 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6.1.3.TREĆI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60E192-BFDA-4BAF-A813-FED90FD9FC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sposobnosti promatranja i uočavanja promjena u prirodi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prometne kulture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povezivanje sadržaja iz više nastavnih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istraživanje i upoznavanje zavičajne posebnosti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poticanje učenika na aktivno i odgovorno sudjelovanje na razrednoj i lokalnoj razini ( GOO)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poticanje radoznalosti, istraživanja i stvaranja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timskog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učiteljice trećih razreda : Ivona Hromin, Anamarija Hatadi Ostojić, Ljiljana Juravić , Danijela Mandić, marija Bobić Sofija Kralj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poludnevna, integrirana i izvanučionička nastava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09. mjesec – Okruženje škole - snalaženje u prostoru – moje mjesto ;  Jesen; Hrvatski olimpijski dan;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10. mjesec –  Dani kruha, Promjene u prirodi u jesen, posjet pekari  ;  Dan Jabuka; Međunatrodni dan zaštite životinja;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11. mjesec -  Kazalište lutaka – Zadar, Zadarska županija ( promet, grad Zadar ) ; Dan sjećanja na žrtve Domovinskog rata; Dan sjećanja na žrtve Vukovara i Škabrnje; Međunarodni dan djeteta;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12. mjesec – Obilježavanje  blagdana: sv. Nikola, sv. Lucija,  Božić – tematski tjedan , Advent u Preku, Zadru / kino/kazalište;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01. mjesec – Istraživanje prirode - zima u zavičaju-  promjene u prirodi : Svjetski dan smijeha; Europski dan zaštite osobnih podataka; Sigurnost na Internetu;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02. mjesec – Običaji u mjestu – maškare, Valentinovo ; posjet muzeju, kulturno – povijesni spomenici i muzeji u Zadru;  Dan ružičastih majica;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03. mjesec – Moj zavičaj – more, pozdrav proljeću ,Dani hrvatskog jezika ;  Svjetski dan pripovijedanja;  Dan voda;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04. mjesec –  Dan planeta Zemlja – rad u školskom vrtu ; briga za zdravlje  ; Uskrs – radionice; Međunarodni dan društvenih igara;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05. mjesec –   Dan škole – športski dan  ; kino, kazalište , posjet muzeju  u Zadru; Moj zavičaj – more; Svjetski dan vatrogasaca;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06. mjesec –  Jednodnevni izlet , ljeto u zavičaju  ; Svjetski dan roditelja; Svjetski dan oceana;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će snositi 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vrednovanje i samovrednovanje ( evaluacijski listići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opisno i brojčano praćenje  napredovanja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praktični, likovni i literarni radovi učenika, foto zapisi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izvješće o provedbi planiranih aktivnosti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030F9D-7CA8-4BF3-B01A-6CE3A63A5B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 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6.1.4. ČETVRTI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52877EF-27B5-49F6-B8BE-F2D9AEAB4D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16280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sposobnost promatranja i uočavanja promjena u prirodi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povezivanje  nastavnih  sadržaja iz više nastavnih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prometne kulture, istraživanja i uočavanja zavičajne posebnosti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uočavanje, sustavno praćenje, bilježenje podataka o promjenama u prirodi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poticanje radoznalosti,  istraživanja i stvaranja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razvijanje timskog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učiteljice četvrtih razreda : Anka Šušak, Neri  Rakvin, Melani Tomić, Milena Ćurko, Ankica Grbas , Lorena Tomić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poludnevna, integrirana izvanučionička i terenska nastava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09. mjesec – okruženje škole – životni uvjeti;upoznajmo svoje mjesto; Hrvatski olimpijski dan;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10. mjesec – Promjene u prirodi u jesen; Dani kruha; Međunarodni dan zaštite životinja; Dan jabuka;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11. mjesec – Kazalište lutaka u Zadru/Kino; posjet muzeju; Dan sjećanja na žrtve Domovinskog rata i Dan sjećanja na žrtve Vukovara i Škabrnje; Međunarodni dan tolerancije;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12. mjesec –  Obilježavanje blagdana : Sv. Nikola, sv. Lucija,  Božić – tematski tjedan, posjet domu za stare i nemoćne ;, Advent/kino/kazalište  u Zadru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01. mjesec – Istraživanje prirode - zima u zavičaju; Svjetski dan smijeha; Europski dan zaštite osobnih podataka; Sigurnost na Internetu;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02. mjesec – Običaji u mjestu – maškare, Valentinovo ; Dan ružičastih majica;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03. mjesec – Svjetski dan pripovijedanja;  Dan voda, Dani hrvatskog jezika  ; Proljeće – Uskrs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04. mjesec –Dan planeta Zemlje – radna akcija u šk. Vrtu, liječnik – gost u razredu; posjet muzeju; Međunarodni dan društvenih igara;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05. mjesec – Dan škole; Majčin dan; moj zavičaj – more; posjet kinu/ kazalištu; Svjetski dan vatrogasaca;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06. mjesec –  Jednodnevni izlet , ljeto u zavičaju ; Svjetski dan roditelja; Svjetski dan oceana;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će snositi 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vrednovanje i samovrednovanje ( evaluacijski listići  )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razgovor s roditeljima, kroz razgovor i prezentaciju prikazati usvojenost sadržaja i stečena iskustva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opisno i brojčano praćenje napredovanja učenika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A27C1-8BFB-4ABF-BAEF-301337EEEB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6279"/>
            <a:ext cx="8229600" cy="1556281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6.2. TERENSKA NASTAVA- PREDMETNA NASTAVA  - 5. r.  ZNANSTVENI PARK – OROSLAVLJE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491CFB-DFC0-493E-BFC6-F207C52ADA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popularizacija znanosti</a:t>
            </a:r>
          </a:p>
          <a:p>
            <a:pPr lvl="0"/>
            <a:r>
              <a:rPr lang="hr-HR" sz="1400">
                <a:latin typeface="Times New Roman" pitchFamily="18"/>
              </a:rPr>
              <a:t>- </a:t>
            </a:r>
            <a:r>
              <a:rPr lang="hr-HR" sz="1200">
                <a:latin typeface="Times New Roman" pitchFamily="18"/>
              </a:rPr>
              <a:t>stvaranje sustavnih okvira za prepoznavanje, uključivanje i rad s potencijalno darovitim učenicima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 povezivanje znanja iz relevantnih nastavnih predmeta</a:t>
            </a:r>
          </a:p>
          <a:p>
            <a:pPr lvl="0"/>
            <a:r>
              <a:rPr lang="hr-HR" sz="1400">
                <a:latin typeface="Times New Roman" pitchFamily="18"/>
              </a:rPr>
              <a:t>- primjena naučenih znanja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- razrednici 5.r., predmetni učitelji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radionički sustav rada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u tijeku šk. g. 2023./2024.</a:t>
            </a:r>
          </a:p>
          <a:p>
            <a:pPr lvl="0"/>
            <a:r>
              <a:rPr lang="hr-HR" sz="1400">
                <a:latin typeface="Times New Roman" pitchFamily="18"/>
              </a:rPr>
              <a:t>TROŠKOVNIK :</a:t>
            </a:r>
          </a:p>
          <a:p>
            <a:pPr lvl="0"/>
            <a:r>
              <a:rPr lang="hr-HR" sz="1400">
                <a:latin typeface="Times New Roman" pitchFamily="18"/>
              </a:rPr>
              <a:t>- sredstva za realizaciju terenske nastave osigurat će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VREDNOVANJE:</a:t>
            </a:r>
          </a:p>
          <a:p>
            <a:pPr lvl="0"/>
            <a:r>
              <a:rPr lang="hr-HR" sz="1400">
                <a:latin typeface="Times New Roman" pitchFamily="18"/>
              </a:rPr>
              <a:t>- vrednovanje i samovrednovanje ( evaluacijski listići )</a:t>
            </a:r>
          </a:p>
          <a:p>
            <a:pPr lvl="0"/>
            <a:r>
              <a:rPr lang="hr-HR" sz="1400">
                <a:latin typeface="Times New Roman" pitchFamily="18"/>
              </a:rPr>
              <a:t>- analiza rada nakon povratka s terenske nastave i prezentacija naučenog ( plakati , fotografije )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F15A0-03C8-4C5F-ACAB-96646B736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55" y="358563"/>
            <a:ext cx="8229600" cy="1384200"/>
          </a:xfrm>
        </p:spPr>
        <p:txBody>
          <a:bodyPr lIns="91440" tIns="45720" rIns="91440" bIns="45720" anchorCtr="1"/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  6.2.1.   TERENSKA NASTAVA – PREDMETNA NASTAVA 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ZVJEZDANO SELO MOSOR 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 r.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834536-E330-4FCC-B613-E1ABE4A49F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99" y="1676515"/>
            <a:ext cx="8229600" cy="4114800"/>
          </a:xfrm>
        </p:spPr>
        <p:txBody>
          <a:bodyPr lIns="91440" tIns="45720" rIns="91440" bIns="45720"/>
          <a:lstStyle/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radno usmjerena nastava izvan učionice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 posjet  izvoru rijeke Trnovnice  i Zvjezdanom selu Mosor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Linda Kolega Babajko, prof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Matea Vidov, prof.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organizirani odlazak autobusom  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posjet i izvoru rijeke Trnovnice, obilazak planinskog izvora Mali Dibić, razgledavanje špilje;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predavanje iz astronomije na temu „ Sunčev sustav „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panoramsko upoznavanje okoliša panoramskim teleskopom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osvrt na povijest Poljičkog kraja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sportski program na terenima S.C. „ Maslina „ u Sitnom Donjem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u tijeku šk.g. 2023./ 2024. ( ožujak / travanj )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troškove će snositi  roditelji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samovrednovanje / anketni listići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analiza terenske nastave pri povratku u školu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8439E-10B8-4A1E-A360-283FE5E461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6.2.2.TERENSKA NASTAVA- 7. r.- SMILJAN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27BFD9-3F09-438C-867B-D95F85E44D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225"/>
              </a:spcBef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CILJEVI:</a:t>
            </a:r>
          </a:p>
          <a:p>
            <a:pPr lvl="0">
              <a:lnSpc>
                <a:spcPct val="80000"/>
              </a:lnSpc>
              <a:spcBef>
                <a:spcPts val="225"/>
              </a:spcBef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upoznati poznate hrvatske  znanstvenike i književnike,te  njihov utjecaj u svijetu</a:t>
            </a:r>
          </a:p>
          <a:p>
            <a:pPr lvl="0">
              <a:lnSpc>
                <a:spcPct val="80000"/>
              </a:lnSpc>
              <a:spcBef>
                <a:spcPts val="225"/>
              </a:spcBef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uvoditi učenike u  znanstveni način razmišljanja i odgajati za ispravan odnos prema prirodi i čovjekovoj okolini</a:t>
            </a:r>
          </a:p>
          <a:p>
            <a:pPr lvl="0">
              <a:lnSpc>
                <a:spcPct val="80000"/>
              </a:lnSpc>
              <a:spcBef>
                <a:spcPts val="225"/>
              </a:spcBef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osposobiti  učenike za konstruktivnu suradnju pri timskom radu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povezivati  i primijeniti  znanja iz fizike, matematike, geografije, povijesti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hrvatskog jezika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NAMJENA:</a:t>
            </a:r>
          </a:p>
          <a:p>
            <a:pPr lvl="0">
              <a:lnSpc>
                <a:spcPct val="80000"/>
              </a:lnSpc>
              <a:spcBef>
                <a:spcPts val="225"/>
              </a:spcBef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- posjet rodnom mjestu Nikole Tesle i memorijalnom centru  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NOSITELJI: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- -razrednici i   predmetni nastavnici  7. razreda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NAČIN REALIZACIJE 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organizirani odlazak autobusom  u Smiljan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posjet memorijalnom centru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objašnjavanje, demonstracija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ponavljanje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uvježbavanja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VREMENIK: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Listopad  2023.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TROŠKOVNIK 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troškove će snositi  roditelji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VREDNOVANJE :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pismeno praćenje učenika u napredovanju i zalaganju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samovrednovanje / anketni listići</a:t>
            </a:r>
          </a:p>
          <a:p>
            <a:pPr lvl="0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analiza terenske nastave pri povratku u školu</a:t>
            </a:r>
          </a:p>
          <a:p>
            <a:pPr lvl="0" hangingPunct="1">
              <a:lnSpc>
                <a:spcPct val="80000"/>
              </a:lnSpc>
              <a:spcBef>
                <a:spcPts val="2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900">
              <a:effectLst>
                <a:outerShdw dist="17962" dir="2700000">
                  <a:srgbClr val="000000"/>
                </a:outerShdw>
              </a:effectLst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B577CA-4490-46B3-9B8E-708905147D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6.2.3. TERENSKA NASTAVA – EDUKATIVNI  POSJET UČENIKA 8. RAZREDA VUKOVARU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F0D3A2-B65A-471E-8674-03B3C8EA2E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upoznavanje učenika s vrijednostima Domovinskog rata i bitke za Vukovar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očuvanje sjećanja na Vukovar i Domovinski rat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učenje miru, toleranciji i zajedništvu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Ministarstvo znanosti i obrazovanja , razrednici 8.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dvodnevni posjet učenika gradu Vukovaru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smještaj u vukovarskoj vojarni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posjet najznačajnijim vukovarskim lokacijama iz Domovinskog rata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tijekom školske godine 2023./2024. ( svibanj 2024.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Sve troškove snosit će Državni proračun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osobno zadovoljstvo učenika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analiza terenske nastave nakon povratka u školu – plakati, eseji prezentacije )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i samovrednovanje ( ankete i upitnici )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C21D3-4886-4DD1-A3CD-46231D4516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9F329C-B4C6-439D-B8C2-81CBB36CB1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200" y="1941115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5. ŠPORTSKO PODRUČJE</a:t>
            </a:r>
          </a:p>
          <a:p>
            <a:pPr lvl="0"/>
            <a:r>
              <a:rPr lang="hr-HR" sz="1200">
                <a:latin typeface="Times New Roman" pitchFamily="18"/>
              </a:rPr>
              <a:t>5.1. ŠKOLSKO ŠPORTSKO DRUŠTVO  ( 5.-8.R.)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 IZVANUČIONIČKA I TERENSKA  NASTAVA –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  RAZREDNA NASTAVA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6.1.1. IZVANUČIONIČKA I TERENSKA NASTAVA NASTAVA – PRVI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6.1.2.  IZVANUČIONIČKA I TERENSKA NASTAVA – DRUGI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6.1.3. IZVANUČIONIČKA I TERENSKA NASTAVA – TREĆI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6.1.4. IZVANUČIONIČKA NASTAVA – ČETVRTI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 TERENSKA NASTAVA – PREDMETNA NASTAVA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6.2.1. TERENSKA NASTAVA – PETI 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6.2.2. TERENSKA NASTAVA – ŠESTI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6.2.3. TERENSKA NASTAVA – SEDMI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6.2.4. TERENSKA NASTAVA – OSMI RAZRED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    </a:t>
            </a:r>
            <a:r>
              <a:rPr lang="hr-HR" sz="1200">
                <a:latin typeface="Times New Roman" pitchFamily="18"/>
              </a:rPr>
              <a:t>7  .     ŠKOLSKA KNJIŽNICA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8.       OSTALE ODGOJNO – OBRAZOVNE  AKTIVNOSTI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8.1. UČENIČKA ZADRUGA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8.2. GLOBE PROGRAM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8.3. HUMANE VREDNOTE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9. .    ŠKOLSKI PROGRAM PREVENCIJE OVISNOSTI – PROGRAM MEĐUPREDMETNIH SADRŽAJA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9 .1. ŠKOLSKI PROGRAM PREVENCIJE OVISNOSTI – TRENING ŽIVOTNIH VJEŠTINA  3.i4.R.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9.2   ŠKOLSKI PROGRAM PREVENCIJE OVISNOSTI -  SURADNJA S RODITELJIMA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10.   UČENICI S TEŠKOĆAMA U RAZVOJU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  PROJEKTNA NASTAVA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11.1. UNICEF-OV projekt  „ za sigurno i poticajno okruženje u školama „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11.2. PROJEKT : ZNANSTVENI TJEDAN – FESTIVAL ZNANOSTI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11.3. PROJEKT: UTJECAJ PROŠIRIVANJA ZNANJA OSNOVNOG UČENJA NA BOLJE RAZUMIJEVANJE BIOLOŠKIH SADRŽAJA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11.4. PROJEKT: ŠKOLSKI RADIO „ Val „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11.5. ETWINNING PROJEKT : „ WEBUČIONICA 4.0 „   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11.6. PROJEKT: UDOMLJENE KNJIGE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11.7. ETWINNING PROJEKT „  MOJ JEZIK MATERINJI „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11.8.  PROJEKT: FESTIVAL PRAVA DJECE 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11.9. PROJEKT: DANI HRVATSKOG JEZIKA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2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latin typeface="Times New Roman" pitchFamily="18"/>
              </a:rPr>
              <a:t>        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8D36EF-33BF-42C6-805A-675C644A1A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6279"/>
            <a:ext cx="8229600" cy="1556281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</a:rPr>
              <a:t>6.2.4.  TERENSKA NASTAVA : UČENICI IZBORNE NASTAVE TALIJANSKOG I NJEMAČKOG JEZIKA – ITALIJA I AUSTRIJA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389020-6617-4C31-95C0-FE4099433B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200"/>
              <a:t>CILJEVI:</a:t>
            </a:r>
          </a:p>
          <a:p>
            <a:pPr lvl="0"/>
            <a:r>
              <a:rPr lang="hr-HR" sz="1200"/>
              <a:t>- učenje otkrivanjem u neposrednoj životnoj stvarnosti</a:t>
            </a:r>
          </a:p>
          <a:p>
            <a:pPr lvl="0"/>
            <a:r>
              <a:rPr lang="hr-HR" sz="1200"/>
              <a:t>- snalaženje u novom jezičnom okruženju i aktivna upotreba jezika</a:t>
            </a:r>
          </a:p>
          <a:p>
            <a:pPr lvl="0"/>
            <a:r>
              <a:rPr lang="hr-HR" sz="1200"/>
              <a:t>- povezivanje sadržaja različitih nastavnih predmeta</a:t>
            </a:r>
          </a:p>
          <a:p>
            <a:pPr lvl="0"/>
            <a:r>
              <a:rPr lang="hr-HR" sz="1200"/>
              <a:t>NAMJENA:</a:t>
            </a:r>
          </a:p>
          <a:p>
            <a:pPr lvl="0"/>
            <a:r>
              <a:rPr lang="hr-HR" sz="1200"/>
              <a:t>- poticanje aktivnog korištenja 2. stranog jezika</a:t>
            </a:r>
          </a:p>
          <a:p>
            <a:pPr lvl="0"/>
            <a:r>
              <a:rPr lang="hr-HR" sz="1200"/>
              <a:t>- poticanje  govornih kompetencija i upoznavanje s kulturom i običajima drugih naroda</a:t>
            </a:r>
          </a:p>
          <a:p>
            <a:pPr lvl="0"/>
            <a:r>
              <a:rPr lang="hr-HR" sz="1200"/>
              <a:t>NOSITELJI:</a:t>
            </a:r>
          </a:p>
          <a:p>
            <a:pPr lvl="0"/>
            <a:r>
              <a:rPr lang="hr-HR" sz="1200"/>
              <a:t>- Maja Grzunov , prof. Talijanskog jezika</a:t>
            </a:r>
          </a:p>
          <a:p>
            <a:pPr lvl="0"/>
            <a:r>
              <a:rPr lang="hr-HR" sz="1200"/>
              <a:t>- Suzana Birkić, prof. Njemačkog jezika</a:t>
            </a:r>
          </a:p>
          <a:p>
            <a:pPr lvl="0"/>
            <a:r>
              <a:rPr lang="hr-HR" sz="1200"/>
              <a:t>NAČIN REALZACIJE:</a:t>
            </a:r>
          </a:p>
          <a:p>
            <a:pPr lvl="0"/>
            <a:r>
              <a:rPr lang="hr-HR" sz="1200"/>
              <a:t>- organizirani posjet Italiji i Austriji</a:t>
            </a:r>
          </a:p>
          <a:p>
            <a:pPr lvl="0"/>
            <a:r>
              <a:rPr lang="hr-HR" sz="1200"/>
              <a:t>VREMENIK:</a:t>
            </a:r>
          </a:p>
          <a:p>
            <a:pPr lvl="0"/>
            <a:r>
              <a:rPr lang="hr-HR" sz="1200"/>
              <a:t>- u tijeku šk.g. 2023. / 2024.</a:t>
            </a:r>
          </a:p>
          <a:p>
            <a:pPr lvl="0"/>
            <a:r>
              <a:rPr lang="hr-HR" sz="1200"/>
              <a:t>TROŠKOVNIK:</a:t>
            </a:r>
          </a:p>
          <a:p>
            <a:pPr lvl="0"/>
            <a:r>
              <a:rPr lang="hr-HR" sz="1200"/>
              <a:t>- troškove će snositi roditelji učenika</a:t>
            </a:r>
          </a:p>
          <a:p>
            <a:pPr lvl="0"/>
            <a:r>
              <a:rPr lang="hr-HR" sz="1200"/>
              <a:t>VREDNOVANJE:</a:t>
            </a:r>
          </a:p>
          <a:p>
            <a:pPr lvl="0"/>
            <a:r>
              <a:rPr lang="hr-HR" sz="1200"/>
              <a:t>- kroz razgovor i prezentacije prikazati novostečena iskustva  </a:t>
            </a:r>
          </a:p>
          <a:p>
            <a:pPr lvl="0"/>
            <a:endParaRPr lang="hr-HR"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F1EC1-037E-464E-ABE7-7D7B1D1D70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6.3. IZLETI I EKSKURZIJE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6.3.1.   UČENICI 1. – 4. RAZREDA </a:t>
            </a:r>
            <a:r>
              <a:rPr lang="hr-HR" sz="28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2F3829-4220-4922-B00A-702FDB60D2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upoznati učenike 1. , 2., 3. i 4. razreda sa znamenitostima i bogatstvima domovine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zorna prezentacija  gradiva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povezivanje teorije i prakse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samostalno uočavanje unutarpredmetnih i međupredmetnih veza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učiteljice prvih, drugih, trećih i četvrtih razreda: Anka Šušak, Ivona Hromin ,  Anamarija Sorić , Ines Kolega , Anamarija Hatadi Ostojić , Neri Rakvin , Lidija Lončar, Margareta Jurina, Ljiljana Juravić, Melani Tomić ,  Milena Ćurko,  Danijela Mandić, Ankica Grbas, Marija Bobić ,  Lorena Tomić, Sofija Kralj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organizirano putovanje autobusom kroz našu županiju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obilazak svih poznatijih znamenitosti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lipanj 2024.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troškove  izleta snosit će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evaluacijski listići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foto izložba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sažimanje naučenog i uočenog</a:t>
            </a:r>
          </a:p>
        </p:txBody>
      </p:sp>
      <p:pic>
        <p:nvPicPr>
          <p:cNvPr id="4" name="Picture 4_1" descr="Prikaži detalje">
            <a:extLst>
              <a:ext uri="{FF2B5EF4-FFF2-40B4-BE49-F238E27FC236}">
                <a16:creationId xmlns:a16="http://schemas.microsoft.com/office/drawing/2014/main" id="{76874749-2A00-4F7B-ADC0-88C8BED8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5081" y="5300639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46D35A-BD94-4A46-A99A-90071C0D94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59918"/>
            <a:ext cx="8229600" cy="1384200"/>
          </a:xfrm>
        </p:spPr>
        <p:txBody>
          <a:bodyPr lIns="91440" tIns="45720" rIns="91440" bIns="45720" anchorCtr="1"/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6.3.2.  IZLETI I EKSKURZIJE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HRVATSKA ( UČENICI 5. – 8. RAZREDA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1DC72F-A4E7-4703-9E8D-D26A1A75EB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 učenika petih razreda sa znamenitostima i bogatstvima naše domovine – jednodnevni izlet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upoznavanje učenika šestih razreda sa znamenitostima i bogatstvima naše domovine – jednodnevni izlet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učenici sedmih razreda – jednodnevni  ili dvodnevni izlet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ekskurzija za učenike osmih razreda  trodnevna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zorna demonstracija naučenih sadržaja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povezivanje teorije i prakse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samostalno uočavanje unutarpredmetnih i međupredmetnih veza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učitelji i razrednici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Destinacija će biti dogovorena u suradnji s roditeljima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organizirano putovanje autobusom ili brodom do planirane destinacije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obilazak svih poznatih znamenitosti uz stručno vodstvo vodiča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 –  od ožujka do  lipnja  2024.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troškove će snositi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učenika, učitelja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evaluacijski listići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foto izložbe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prezentacije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6F92C-3AF6-40E7-AE51-170BB98078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    ŠKOLSKA KNJIŽNICA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B10924-8FBE-4695-AA28-B0B5E9692D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76" y="1628637"/>
            <a:ext cx="8229600" cy="4114800"/>
          </a:xfrm>
        </p:spPr>
        <p:txBody>
          <a:bodyPr lIns="91440" tIns="45720" rIns="91440" bIns="45720"/>
          <a:lstStyle/>
          <a:p>
            <a:pPr lvl="0" algn="just"/>
            <a:r>
              <a:rPr lang="hr-HR" sz="1400">
                <a:latin typeface="Times New Roman" pitchFamily="18"/>
              </a:rPr>
              <a:t>MJESEC HRVATSKE KNJIGE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Knjižnice grada Zagreba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Knjižničar, učiteljice razredne nastave, profesorice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Razvijati ljubav prema čitanju.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 Učenicima približiti knjigu kao sredstvo izražavanja, upoznati učenike s djelatnošću knjižnice, razvijati kulturu čitanja i kritičkog prosuđivanja pročitanog, poticati učenike na kreativno izražavanje riječju i slikom. Tema 2023.: Nek ti riječ ne bude strana ( c ) ...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Radionice, kvizovi, organizirano čitanje naglas, izložba literarnih i likovnih radova. Prema mogućnosti, organizirati književni susret.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15.10.2023.-15.11.2023.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 u prostoru škole i virtualno.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13FBD-58C7-4B0C-85D5-676C7BC4C6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 sz="32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1CC2E1-1966-42E4-9996-2F45D1B1AF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MEĐUNARODNI DAN DJEČJE KNJIGE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International Board on Books for Young People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Razvijati ljubav prema čitanju.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Učenicima približiti knjigu kao sredstvo izražavanja, upoznati različite vrste književnog stvaralaštva, poticati učenike na kreativno izražavanje, razvijati vještine slušanja, čitanja, pisanja i govorenja.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Radionice s učenicima razredne nastave, čitanje odabranih naslova dječje književnosti, stvaralački rad na literarni poticaj. Prema mogućnosti, organizirati književni susret.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3.-5.4.2024.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 u prostoru škole i virtualno.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80915-AB38-40D6-8F43-FE78CB4AE0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6CE170-79E9-4E55-9326-3DFC970954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BOOKMARK EXCHANGE PROJECT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International Association of School Librarianship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Knjižničar, razrednici,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Ostvariti suradnju s učenicima i knjižnicama diljem svijeta.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Na jednostavan i kreativan način prikazati osnovne elemente vlastite kulture i upoznati kulturu škole partnera. Povezati likovno izražavanje s knjigama.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Upoznavanje škole partnera putem prezentacije i web stranice. Izrada straničnika i slanje poštom školi partneru. Dijeljenje dobivenih straničnika iz partnerske škole učenicima koji su sudjelovali u projektu.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listopad, studeni 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Izvješće IASL-u na kraju sudjelovanja u projektu.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202C4-3A4B-4496-A929-BB27B38884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1FA74B-67AD-48D8-A293-755B3DB34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NOĆ KNJIGE, SVJETSKI DAN KNJIGE I AUTORSKIH PRAVA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Zajednica nakladnika i knjižara Hrvatske gospodarske komore, udruga Knjižni blok – Inicijativa za knjigu, Nacionalna i sveučilišna knjižnica u Zagrebu, Knjižnice grada Zagreba, portal Moderna vremena, Udruga za zaštitu prava nakladnika – ZANA i Hrvatska udruga školskih knjižničara (HUŠK).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Knjižničar, razrednici, prof.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Razvijati kulturu čitanja i prepoznati knjige kao civilizacijski i kulturni doseg.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Usmenim i kreativnim izražavanjem sudjelovati u manifestaciji od međunarodnog značaja. Promicati kulturu čitanja, usmenog izražavanja, razumjeti i poštivati autorska prava.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 usmenog čitanja i izražavanja, kreativni izazovi i radionice.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21.-25. travnja 2024.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Virtualna izložba.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EFF4C-707B-4309-BB72-71E1F793AF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FE8B5D-9FDB-44D5-AE7C-8139D68B81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SVJETSKI DAN POEZIJE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Knjižničar, razrednici, prof. hrvatskog jezika.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 Promicati pjesništvo.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Posvećivanje pozornosti poetskom stvaralaštvu, razvijanje ljubavi i razumijevanja pjesničke riječi. Izražavanje dojmova potaknutih pročitanom poezijom na kreativan način.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 Radionice, izrada poetskih razglednica, čitanje poezije, </a:t>
            </a:r>
            <a:r>
              <a:rPr lang="hr-HR" i="1"/>
              <a:t>black out</a:t>
            </a:r>
            <a:r>
              <a:rPr lang="hr-HR"/>
              <a:t> poezija.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21.3.2024.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Izložba radova.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60DA1-3160-4192-A9DF-CF4DEBBD99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ED8870-13F2-4C6B-915F-425328AF72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DANI MEDIJSKE PISMENOSTI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Agencije za elektroničke medije i Ureda UNICEF-a za Hrvatsku uz podršku Ministarstva kulture i medija i Ministarstva znanosti i obrazovanja.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Knjižničar, razrednici.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 Medijsko obrazovanje mladih.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 :</a:t>
            </a:r>
          </a:p>
          <a:p>
            <a:pPr lvl="0" algn="just"/>
            <a:r>
              <a:rPr lang="hr-HR" sz="1400">
                <a:latin typeface="Times New Roman" pitchFamily="18"/>
              </a:rPr>
              <a:t>Podizanje svijesti javnosti o važnosti medijske pismenosti i kritičkog razmišljanja o medijskim sadržajima. Razumijevanje uloge medija, usvajanje vještina njihovog vrednovanja i promišljanja o medijskim porukama.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Radionice, virtualni susreti, satovi medijske pismenosti, izrada plakata i postera.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svibanj 2024.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Prezentacija usvojenih vještina.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A8A2C-EABD-4C54-AE76-D6BAB45614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673883-ED16-4D56-BBB9-998E8F6AA2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SVJETSKI DAN ČITANJA NA GLAS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LitWorld, Hrvatsko čitateljsko društvo.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Knjižničar,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Povezati djecu i odrasle putem pisane riječi.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Prepoznati važnost čitanja i ostvariti svoje pravo na pristup knjigama i čitanju. Poticati vještine slušanja i usmenog izražavanja. Razvijati izražajno čitanje kod djece. Stvoriti priliku za kvalitetno druženje povezujući se putem pisane riječi.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Organizirati razredno natjecanje u čitanju naglas, poticati učenike da čitaju naglas jedni drugima, omogućiti gostujuća čitanja prema mogućnostima.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2. veljače 2024.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Natjecanje u čitanju naglas, prezentacija čitalačkih vještina.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3F2D7-030D-401E-8C85-EB377B181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1B8561-5B9F-4DE0-B5BB-577282C524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0400" y="1799996"/>
            <a:ext cx="8229600" cy="4114800"/>
          </a:xfrm>
        </p:spPr>
        <p:txBody>
          <a:bodyPr lIns="91440" tIns="45720" rIns="91440" bIns="45720"/>
          <a:lstStyle/>
          <a:p>
            <a:pPr lvl="0"/>
            <a:r>
              <a:rPr lang="hr-HR" sz="1400">
                <a:latin typeface="Times New Roman" pitchFamily="18"/>
              </a:rPr>
              <a:t>11.10. PROJEKT: CAP PROJEKT – PREVENCIJA NAPADA NA DJECU</a:t>
            </a:r>
          </a:p>
          <a:p>
            <a:pPr lvl="0"/>
            <a:r>
              <a:rPr lang="hr-HR" sz="1400">
                <a:latin typeface="Times New Roman" pitchFamily="18"/>
              </a:rPr>
              <a:t>11.11. PROJEKT : DAN SIGURNIJEG INTERNETA</a:t>
            </a:r>
          </a:p>
          <a:p>
            <a:pPr lvl="0"/>
            <a:r>
              <a:rPr lang="hr-HR" sz="1400">
                <a:latin typeface="Times New Roman" pitchFamily="18"/>
              </a:rPr>
              <a:t>11.12. ETWINNING PROJEKT : 100. DAN U ŠKOLI</a:t>
            </a:r>
          </a:p>
          <a:p>
            <a:pPr lvl="0"/>
            <a:r>
              <a:rPr lang="hr-HR" sz="1400">
                <a:latin typeface="Times New Roman" pitchFamily="18"/>
              </a:rPr>
              <a:t>11.13.  ETWINNING PROJEKT: 100. DAN U ŠKOLI – RAZREDNA NASTAVA</a:t>
            </a:r>
          </a:p>
          <a:p>
            <a:pPr lvl="0"/>
            <a:r>
              <a:rPr lang="hr-HR" sz="1400">
                <a:latin typeface="Times New Roman" pitchFamily="18"/>
              </a:rPr>
              <a:t>11.14. PROJEKT: DoGood people  3.R. KALI   .</a:t>
            </a:r>
          </a:p>
          <a:p>
            <a:pPr lvl="0"/>
            <a:r>
              <a:rPr lang="hr-HR" sz="1400">
                <a:latin typeface="Times New Roman" pitchFamily="18"/>
              </a:rPr>
              <a:t>11.15. PROJEKT : OGLEDALO NAŠE ŠKOLE  3.R. KALI</a:t>
            </a:r>
          </a:p>
          <a:p>
            <a:pPr lvl="0"/>
            <a:r>
              <a:rPr lang="hr-HR" sz="1400">
                <a:latin typeface="Times New Roman" pitchFamily="18"/>
              </a:rPr>
              <a:t>11.16.  E-TWINNING PROJEKT: 150 GODINA  IVANE BRLIĆ MAŽURANIĆ 3.R. KALI</a:t>
            </a:r>
          </a:p>
          <a:p>
            <a:pPr lvl="0"/>
            <a:r>
              <a:rPr lang="hr-HR" sz="1400">
                <a:latin typeface="Times New Roman" pitchFamily="18"/>
              </a:rPr>
              <a:t>11..17. PROJEKT: GLOBAL SCHOOL PLAY  3.R. KALI</a:t>
            </a:r>
          </a:p>
          <a:p>
            <a:pPr lvl="0"/>
            <a:r>
              <a:rPr lang="hr-HR" sz="1400">
                <a:latin typeface="Times New Roman" pitchFamily="18"/>
              </a:rPr>
              <a:t>11.18. PROJEKT: MOJ GRAD ( 3.R. KALI )</a:t>
            </a:r>
          </a:p>
          <a:p>
            <a:pPr lvl="0"/>
            <a:r>
              <a:rPr lang="hr-HR" sz="1400">
                <a:latin typeface="Times New Roman" pitchFamily="18"/>
              </a:rPr>
              <a:t>11.19. PROJEKT : DIOGENESIS – ANTIČKA ZNANJA ZA ODRŽIVI RAZVOJ ( 4.R. POLJANA )</a:t>
            </a:r>
          </a:p>
          <a:p>
            <a:pPr lvl="0"/>
            <a:r>
              <a:rPr lang="hr-HR" sz="1400">
                <a:latin typeface="Times New Roman" pitchFamily="18"/>
              </a:rPr>
              <a:t>11.20. PROJEKT : BAŠTINA ZADARSKE ŽUPANIJE ( 4.R. POLJANA )</a:t>
            </a:r>
          </a:p>
          <a:p>
            <a:pPr lvl="0"/>
            <a:r>
              <a:rPr lang="hr-HR" sz="1400">
                <a:latin typeface="Times New Roman" pitchFamily="18"/>
              </a:rPr>
              <a:t>11.21. PROJEKT : VRTIM ZDRAVI FILM</a:t>
            </a:r>
          </a:p>
          <a:p>
            <a:pPr lvl="0"/>
            <a:r>
              <a:rPr lang="hr-HR" sz="1400">
                <a:latin typeface="Times New Roman" pitchFamily="18"/>
              </a:rPr>
              <a:t>11.22.. PROJEKT: SUNCE IZVOR ŽIVOTA I OBNOVLJIVI IZVOR ENERGIJE</a:t>
            </a:r>
          </a:p>
          <a:p>
            <a:pPr lvl="0"/>
            <a:r>
              <a:rPr lang="hr-HR" sz="1400">
                <a:latin typeface="Times New Roman" pitchFamily="18"/>
              </a:rPr>
              <a:t>12. OBILJEŽAVANJA</a:t>
            </a:r>
          </a:p>
          <a:p>
            <a:pPr lvl="0"/>
            <a:r>
              <a:rPr lang="hr-HR" sz="1400">
                <a:latin typeface="Times New Roman" pitchFamily="18"/>
              </a:rPr>
              <a:t>12.1. DANI KRUHA</a:t>
            </a:r>
          </a:p>
          <a:p>
            <a:pPr lvl="0"/>
            <a:r>
              <a:rPr lang="hr-HR" sz="1400">
                <a:latin typeface="Times New Roman" pitchFamily="18"/>
              </a:rPr>
              <a:t>12.2. OLIMPIJSKI DAN I SVJETSKI DAN SPORTA</a:t>
            </a:r>
          </a:p>
          <a:p>
            <a:pPr lvl="0"/>
            <a:r>
              <a:rPr lang="hr-HR" sz="1400">
                <a:latin typeface="Times New Roman" pitchFamily="18"/>
              </a:rPr>
              <a:t>12.3.BOŽIĆNI FESTIVAL   </a:t>
            </a:r>
          </a:p>
          <a:p>
            <a:pPr lvl="0"/>
            <a:r>
              <a:rPr lang="hr-HR" sz="1400">
                <a:latin typeface="Times New Roman" pitchFamily="18"/>
              </a:rPr>
              <a:t>12.4. DAN RUŽIČASTIH MAJICA</a:t>
            </a:r>
          </a:p>
          <a:p>
            <a:pPr lvl="0"/>
            <a:r>
              <a:rPr lang="hr-HR" sz="1400">
                <a:latin typeface="Times New Roman" pitchFamily="18"/>
              </a:rPr>
              <a:t>12.5. SVJETSKI DAN BROJA PI</a:t>
            </a:r>
          </a:p>
          <a:p>
            <a:pPr lvl="0"/>
            <a:r>
              <a:rPr lang="hr-HR" sz="1400">
                <a:latin typeface="Times New Roman" pitchFamily="18"/>
              </a:rPr>
              <a:t>12.6. GLOBE DAN</a:t>
            </a:r>
          </a:p>
          <a:p>
            <a:pPr lvl="0"/>
            <a:r>
              <a:rPr lang="hr-HR" sz="1400">
                <a:latin typeface="Times New Roman" pitchFamily="18"/>
              </a:rPr>
              <a:t>12.7. MEĐUNARODNI DAN ČAJA</a:t>
            </a:r>
          </a:p>
          <a:p>
            <a:pPr lvl="0"/>
            <a:r>
              <a:rPr lang="hr-HR" sz="1400">
                <a:latin typeface="Times New Roman" pitchFamily="18"/>
              </a:rPr>
              <a:t>12.8. DAN ŠKOLE – FESTIVAL SPORTA .</a:t>
            </a:r>
          </a:p>
          <a:p>
            <a:pPr lvl="0"/>
            <a:r>
              <a:rPr lang="hr-HR" sz="1400">
                <a:latin typeface="Times New Roman" pitchFamily="18"/>
              </a:rPr>
              <a:t>13. KAZALIŠNI I FILMSKI PROGRAM</a:t>
            </a:r>
          </a:p>
          <a:p>
            <a:pPr lvl="0"/>
            <a:r>
              <a:rPr lang="hr-HR" sz="1400">
                <a:latin typeface="Times New Roman" pitchFamily="18"/>
              </a:rPr>
              <a:t>14. STRUČNO USAVRŠAVANJE UČITELJA</a:t>
            </a:r>
          </a:p>
          <a:p>
            <a:pPr lvl="0"/>
            <a:r>
              <a:rPr lang="hr-HR" sz="1400">
                <a:latin typeface="Times New Roman" pitchFamily="18"/>
              </a:rPr>
              <a:t>15. RAD TIMA ZA PREVENTIVNU ŠKOLSKU MEDICINU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B298BB-792A-42A9-99F6-5085F1FF9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1FF217-BB71-45A7-9605-AC327C3F6F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1905115"/>
            <a:ext cx="8229600" cy="4114800"/>
          </a:xfrm>
        </p:spPr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ZADAR ČITA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Gradska knjižnica Zadar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Knjižničar, razrednici, profesorice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Promocija čitanja.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Poticanje čitanja kod djece, kreativno izražavanje prema literarnom poticaju, prepoznavanje važnosti pisanje riječi i razumijevanje dojmova koje knjige bude u čitateljima.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Radionice, čitanje odabranih naslova u skladu s temom manifestacije, prema mogućnostima organizacija gostujućeg susreta, izložba knjižničkog fonda koji odgovara temi.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ožujak 2024.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radova.</a:t>
            </a:r>
          </a:p>
          <a:p>
            <a:pPr lvl="0" algn="just"/>
            <a:endParaRPr lang="hr-HR" sz="14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32600E-B74E-46E2-B538-A1920C153F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FE45ED-D23B-4FCA-8415-0A78CD045A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RUKSAK PUN KULTURE</a:t>
            </a:r>
          </a:p>
          <a:p>
            <a:pPr lvl="0" algn="just"/>
            <a:r>
              <a:rPr lang="hr-HR"/>
              <a:t>ORGANIZATOR:</a:t>
            </a:r>
          </a:p>
          <a:p>
            <a:pPr lvl="0" algn="just"/>
            <a:r>
              <a:rPr lang="hr-HR"/>
              <a:t>Ministarstvo kulture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Knjižničar, razrednici.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 Približiti kulturne sadržaje mladima.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Djeci i mladima omogućiti pristup raznolikim kulturnim sadržajima. Probuditi kod djece interes i ljubav prema različitim umjetničkim područjima. Otvoriti put za daljnje bavljenje djelatnostima iz umjetnosti i kulture.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Gostujuće radionice odabrane od strane Ministarstva kulture.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svibanj 2024.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Izvješće nakon provedenog projekta.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674EF-B3D2-4681-B323-E796E0EC16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0C1507-369A-4128-876B-E7C0212B5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DAN SIGURNIJE INTERNETA</a:t>
            </a:r>
          </a:p>
          <a:p>
            <a:pPr lvl="0" algn="just"/>
            <a:r>
              <a:rPr lang="hr-HR"/>
              <a:t>ORGANIZATOR:</a:t>
            </a:r>
          </a:p>
          <a:p>
            <a:pPr lvl="0" algn="just"/>
            <a:r>
              <a:rPr lang="hr-HR"/>
              <a:t>Centar za sigurniji Internet.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Knjižničar, učiteljice razredne nastave, prof. informatike.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Vrednovati ih i kritički pristupati internetskim sadržajima.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Osvijestiti važnost pravilnog ponašanja u virtualnom prostoru. Potaknuti učenike na zaštitu vlastitih podataka. Razvijati svijest o odgovornom korištenju društvenih mreža. Kritički ulaziti u komunikaciju putem interneta te prepoznati i prijaviti znakove virtualnog zlostavljanja.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 Radionice, kviz, društvene igre s ciljem upoznavanja internetskog bontona.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 veljača 2024.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Izložba radova nastalih na radionici.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9A4E0-D390-4913-A912-97381EB76F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8. OSTALE ODGOJNO-OBRAZOVNE AKTIVNOSTI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</a:t>
            </a: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.1. UČENIČKA ZADRUGA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( UČENICI 5. – 8. RAZREDA I ZAPOSLENICI ŠKOLE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C58E44-4B4A-41C3-B006-80A0EA8FBF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zadovoljavanje individualnih potreba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profesionalno informiranje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razvoj sposobnosti, znanja, vještina kroz samostalni i suradnički, praktični i stvaralački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razvijanje  kritičkog i stvaralačkog mišljenja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razvijanje pozitivnog odnosa prema estetskim vrijednostima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razvijanje poduzetništva  ( razviti inicijativnost i ustrajnost u aktivnostima, posebice u učenju ; razviti stvaralački pristup prema izazovu i promjenama ; razviti samostalnost, samopouzdanje i osobni integritet; steći temeljna znanja u području gospodarstva i vođenja poslova; osvijestiti važnost i mogućnosti samozapošljavanja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sudjelovanje na svim smotrama i natjecanjima učeničkih zadruga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organiziranje prodajnih izložbi proizvoda zadruge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Učiteljica Jasminka Dubravica , učenici, zaposlenici škole , roditelji i vanjski suradnici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djelatnost u dvije sekcije: maslinarstvo,  izrada ukrasnih i uporabnih  proizvoda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prema planu i programu izrada proizvoda koja uključuje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           - demonstraciju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                                                   - uvježbavanje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58">
            <a:extLst>
              <a:ext uri="{FF2B5EF4-FFF2-40B4-BE49-F238E27FC236}">
                <a16:creationId xmlns:a16="http://schemas.microsoft.com/office/drawing/2014/main" id="{03C06636-B120-4679-82DA-A85620B8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4" y="476283"/>
            <a:ext cx="6624718" cy="3168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BCF87B7-64A0-4DA8-A08C-B3A189F3D4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8.1. UČENIČKA ZADRUGA – NASTAVAK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4C3559-8F66-46C2-B2CE-D8A74E8056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tijekom školske godine , 2 sata tjedno, ukupno 70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sredstva namijenjena kupovini materijala za izradu ukrasnih i uporabnih predmeta i održavanje maslinika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izvori financiranja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                 -   sredstva od prodaje proizvoda učeničke zadruge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                 -   sredstva Županije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                 -   donacije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samovrednovanje i vrednovanje od stane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priznavanje drugih  za ostvarene rezultate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</a:t>
            </a:r>
            <a:r>
              <a:rPr lang="hr-HR" sz="1600">
                <a:latin typeface="Times New Roman" pitchFamily="18"/>
              </a:rPr>
              <a:t>analiza rada na kraju školske godine  na temelju rezultata samovrednovanja i vrednovanja u cilju podizanja kvalitete rada  </a:t>
            </a:r>
          </a:p>
          <a:p>
            <a:pPr lvl="0" hangingPunct="1">
              <a:lnSpc>
                <a:spcPct val="80000"/>
              </a:lnSpc>
              <a:spcBef>
                <a:spcPts val="450"/>
              </a:spcBef>
            </a:pPr>
            <a:endParaRPr lang="hr-HR" sz="1600">
              <a:effectLst>
                <a:outerShdw dist="17962" dir="2700000">
                  <a:srgbClr val="000000"/>
                </a:outerShdw>
              </a:effectLst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58408-AC33-4789-BA51-62E9F5A84C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8.2. GLOBE PROGRAM  ( UČENICI 5. – 8. RAZREDA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475A87-2678-4B4A-A66B-F45E25C7BB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razvijanje socijalnih vještina, samopoštovanja,  podizanje razine ekološke svijesti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osposobljavanje učenika  za mjerenje i opažanja koja će doprinijeti  boljem znanstvenom razumijevanju različitih ekosustava planeta Zemlje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obogaćivanje i nadopunjavanje postojećih nastavnih programa prirodoslovlja, geografije, matematike i informatike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4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motivirati učenike za istraživački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razviti sposobnosti i vještine timskog rada, odgovornost, kritičko promišljanje, komunikacijske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koristiti računala za unos podataka kao i za traženje podataka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primijeniti školska  teoretska znanja iz različitih predmeta na konkretnim primjerima iz okoliša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integrirati GLOBE program u redovnu nastavu i izvannastavne aktivnosti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razvijati svijest o potrebi očuvanja okoliša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Jasminka Dubravica , učiteljica prirode i  biologije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88C0F4EF-7162-472A-8993-A40E5970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28002" y="5734083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C1637-4FFA-4B5B-A64E-676AAF27F0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8.2 GLOBE PROGRAM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5C30D4-1371-4B51-8790-C473EF84FC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svakodnevno prikupljanje atmosferskih podataka pomoću automatske meteorološke stanice ( min. , max. i trenutna temperature zraka, vlažnost zraka, tlak zraka , količina oborina ) i samostalno ( vrste oblaka, tragovi kondenzacije i naoblaka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jednom tjedno prikupljanje podataka za tlo ( temperatura tla na 5cm i 10 cm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praćenje pupanja smokve ( ožujak i travanj ) , mjerenje temperature mora i tla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unos prikupljenih podataka u GLOBE bazu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pripremanje istraživačkog projekta za državnu smotru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sudjelovanje na međužupanijskoj i državnoj GLOBE smotri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ostvarivanje suradnje s ostalim GLOBE školama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upoznavanje učenika, učitelja i roditelja s radom GLOBE skupine ( uređenje panoa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tijekom školske godine , 2 sata tjedno, ukupno 70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sredstva potrebna za potrošni materijal( papiri,  plakati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sredstva potrebna  za kupovinu mjernih   uređaja ( digitalni termometar za tlo, kišomjer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sredstva potrebna za održavanje meteorološke kućice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sredstva potrebna za odlazak na međužupanijsku i državnu GLOBE smotru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Samovrednovanje i vrednovanje od strane učenika i roditelja (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priznavanje drugih za uspješnost ( na prezentacijama  i smotrama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-  analiza rada na kraju školske godine u cilju poboljšanja rada učitelja i učenika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337368-E34B-48DB-B8D9-BF37E9B791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8.3. HUMANE VREDNOTE ( UČENICI 1. – 8. RAZREDA 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905634-DA0C-4230-8274-5C299B22AF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5" y="1979639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ISHODI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odgoj učenika za humaniji i zdraviji život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razvijanje svijesti o humanim vrednotama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Prihvaćanje različitosti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dati osnove zdravstvene izobrazbe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razvijati socijalnu svijest kroz humanitarni rad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poticati humane osjećaje i djelovanje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razrednici svih razreda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sakupljanje hrane i odjeće za djecu Vukovara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sakupljanje dobrovoljnih priloga za Crveni križ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posjet staračkom domu u Preku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učenje o zdravlju, prehrani i higijeni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Obilježavanje tjedna solidarnosti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tijekom školske godine, 1 sat tjedno, ukupno 35 sati godišnje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škola: panoi, slike, bojice, ljepila, markeri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roditelji: dobrovoljni prilozi ( novac, hrana, odjeća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pozitivan stav zajednice prema humanitarnom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 poticaj u kontinuiranom radu tijekom nastavnog procesa. Povećanje kvalitete rada.</a:t>
            </a:r>
          </a:p>
          <a:p>
            <a:pPr lvl="0" hangingPunct="1">
              <a:lnSpc>
                <a:spcPct val="80000"/>
              </a:lnSpc>
              <a:spcBef>
                <a:spcPts val="250"/>
              </a:spcBef>
            </a:pPr>
            <a:endParaRPr lang="hr-HR" sz="10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0C05C13C-F574-40DF-83B7-850B6528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4719" y="1989002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590A8-73DD-4BDD-BEF7-38561F0A0F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9.  ŠKOLSKI PROGRAM PREVENCIJE – PROGRAM MEĐUPREDMETNIH SADRŽAJA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A0326A3-23A9-489E-9DF5-CA1715E280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4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educirati djecu i mlade o štetnom utjecaju svih sredstava ovisnosti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poticati organizirano provođenje slobodnog vremena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poticati i razvijati kreativnost djece i mladih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provoditi vježbe socijalnih vještina kod djece i mladih u cilju prevencije nasilničkog ponašanja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razvijati  toleranciju  , odnosno poštivanje različitosti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usvajanje zdravih stilova života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razvijanje navike za brigu o vlastitom zdravlju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razvoj asertivnog načina ponašanja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jačanje samopoštovanja i pozitivne slike o sebi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svi nastavnici, i razrednici na satovima razrednika  i unutar programskih sadržaja nastavnih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obrada nastavne jedinice koja sadržajno pokriva ŠPP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 satu razrednika provođenje radionica s ciljem razvijanja socijalnih vještina i sprječavanja nasilja među djecom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 tijeku školske godine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papir, flomasteri , olovke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samovrednovanje i vrednovanje promjene stavova, pravila i pretpostavki glede sredstava ovisnosti ( ankete, upitnici 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00E75-A6EB-4B9C-A679-D40C0E9570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9.1. ŠKOLSKI  PROGRAM PREVENCIJE OVISNOSTI TRENING ŽIVOTNIH VJEŠTINA - UČENICI 3 ., 4., 5., i 6.  RAZREDA 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7D2663-F01D-43C4-822C-B5BDD8F0A4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55" y="1916280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smanjiti interes mladih za uzimanje sredstava ovisnosti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upozoriti učenike na opasnosti i štetnosti zlouporabe sredstava ovisnosti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pomoći učenicima  u formiranju negativnog stava prema uzimanju sredstava ovisnosti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razvoj širokog spektra osobnih i socijalnih vještina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unaprjeđenje opće kompetencije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primjena usvojenih vještina u situacijama socijalnog pritiska za korištenje jedne ili više psihoaktivnih tvari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NOSITELJ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Nadežda Deša , psiholog – stručni suradnik, razrednice 5. i 6. razreda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provedba programa  od 13 radionica koje sadrže glavnu svrhu, učeničke ciljeve, sadržaj i razredne aktivnosti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program  se   provodi i  ove školske godine u 3. i 4. razredu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teme koje program pokriva: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3. razred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Slika o sebi i samopoštovanje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Donošenje odluka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Reklamiranje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Suočavanje sa stresom   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Komunikacijske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Socijalne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Pušenje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Zauzimanje za sebe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4. razred: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Slika o sebi  i samopoštovanje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Odlučivanje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Reklamiranje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Suočavanje sa stresom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Komunikacijske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Socijalne vještine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                              - Zauzimanje za sebe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u tijeku školske godine , 8n sati po razredu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radni materijal osigurao je Zavod za javno zdravstvo koji program i  financira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evaluacijske liste nakon svake radionice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800">
                <a:effectLst>
                  <a:outerShdw dist="17962" dir="2700000">
                    <a:srgbClr val="000000"/>
                  </a:outerShdw>
                </a:effectLst>
              </a:rPr>
              <a:t>-  evaluacija cijelog programa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DF16C-1C6A-4D1B-BB3A-72F5276867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55" y="332997"/>
            <a:ext cx="8229600" cy="1384200"/>
          </a:xfrm>
        </p:spPr>
        <p:txBody>
          <a:bodyPr lIns="91440" tIns="45720" rIns="91440" bIns="45720"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1.   UVOD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F59EEE-AB17-47C7-B137-A621813C10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 hangingPunct="1">
              <a:lnSpc>
                <a:spcPct val="8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Školski kurikulum podrazumijeva sve sadržaje, procese i aktivnosti koji su usmjereni na ostvarivanje ciljeva i zadaća odgoja i obrazovanja kako bi se promovirali intelektualni , osobni, društveni i tjelesni razvoj učenika , a obuhvaća , osim službenih programa nastave, i druge programe koje škola provodi , pokazuje brojne aktivnosti učenika i učitelja, pokazuje po čemu je škola prepoznatljiva.  </a:t>
            </a:r>
          </a:p>
          <a:p>
            <a:pPr lvl="0" hangingPunct="1">
              <a:lnSpc>
                <a:spcPct val="8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Školskim kurikulumom nastoje se razviti nove kompetencije pojedinca koje zahtjeva suvremeno društvo , s naglaskom na razvoj inovativnosti, rješavanja problema, razvoja kritičkog mišljenja, poduzetnosti, informatičke pismenosti, socijalnih i drugih kompetencija.</a:t>
            </a:r>
          </a:p>
          <a:p>
            <a:pPr lvl="0" hangingPunct="1">
              <a:lnSpc>
                <a:spcPct val="8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Planiranim aktivnostima, programima i projektima težimo kvalitetnim rezultatima ostvariti ciljeve usmjerene na učenika i njegov razvoj , stručnu samostalnost i odgovornost učitelja, samostalnost i razvoj škole, te uz potporu uže i šire lokalne zajednice doprinijeti izgradnji učinkovitog i kvalitetnog obrazovnog sustava.</a:t>
            </a:r>
          </a:p>
        </p:txBody>
      </p:sp>
      <p:pic>
        <p:nvPicPr>
          <p:cNvPr id="4" name="Picture 4" descr="12">
            <a:extLst>
              <a:ext uri="{FF2B5EF4-FFF2-40B4-BE49-F238E27FC236}">
                <a16:creationId xmlns:a16="http://schemas.microsoft.com/office/drawing/2014/main" id="{1CC1C9EA-ED1E-4090-8972-8D1976C5F8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363" y="146157"/>
            <a:ext cx="2664003" cy="15541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F5053-BE22-4581-A994-B5DA6F3CF7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9.2. ŠKOLSKI PROGRAM PREVENCIJE OVISNOSTI – SURADNJA S  RODITELJIMA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50650B-880C-4890-B211-2EC559EF03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educirati roditelje o štetnosti svih sredstava ovisnosti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pružiti podršku i povećati roditeljske kapacitete u odgoju djece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organizirati predavanja i radionice za roditelje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uključiti roditelje u planirane aktivnosti škole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stvarati pozitivan odnos na relaciji učenik- učitelj- roditelj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 AKTIVNOSTI: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psiholog, pedagog, razrednici, vanjski suradnici ( PU Zadar, Obiteljski centar)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predavanja i radionice na roditeljskim sastancima, sudjelovanje roditelja u vannastavnim aktivnostima škole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u tijeku školske godine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školski pribor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osobno zadovoljstvo učenika, učitelja i roditelja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i samovrednovanje ( ankete,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 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D3977-D99D-4933-AE2B-674C9DC677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10.   UČENICI S TEŠKOĆAMA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D3017A-CBB4-4681-B542-0888C20129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poboljšati temeljna i opća znanja iz osnovnih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poticati razvoj radnih navika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omogućiti svakom učeniku maksimalni razvoj njegovih sposobnosti, vještina i svijesti o važnosti učenja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poučavanje učenika koji sporije usvajaju sadržaje zbog određenih teškoća u razvoju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senzibiliziranje ostalih učenika za njihove potrebe , pružanje pomoći i suradnju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učitelji, psiholog , pedagog,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pedagoška opservacija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primjena individualiziranih  metoda i postupaka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prilagodba sadržaja individualiziranim i prilagođenim odgojno-obrazovnim programima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kontinuirano u razredu tijekom školske godine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zakazani termini kod psihologa i pedagoga jednom tjedno ili jednom u dva tjedna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psihologijski testovi , papir, fotokopiranje, didaktička sredstva i pomagala, telefonski pozivi ( CZSS, psihijatru, školskoj ambulanti i ostalim suradnicima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poboljšavanje ocjena iz pojedinih predmeta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učitelja, učenika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402C9-3E99-4973-956F-A6FE97CCA3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11. PROJEKTNA NASTAVA </a:t>
            </a:r>
            <a:b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11.1. UNICEF-OV PROJEKT “ Za sigurno i poticajno okruženje u školama “ – “ Stop nasilju među djecom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“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0C537C-992F-4B1D-B9EA-D1D8F8D19D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povećati razinu osviještenosti o problemu nasilja kod djece, zaposlenika škole,    roditelja   i  lokalne zajednice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povećati razinu znanja o načinima i mehanizmima djelovanja u školi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potaknuti spremnost na akciju i promjene kod svih zaposlenih, djece, roditelja i čimbenika u društvenoj sredini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stvoriti sustav podrške i zaštite djeci koja trpe nasilje ili se ponašaju nasilno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uključiti djecu, zaposlene, roditelje, stručnjake i lokalnu zajednicu u proces promjena ponašanja i stvaranja drugačije klime u školi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osigurati trajnost i održivost projekta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evaluirati projekt – učinke i korist za djecu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smanjiti nasilje među djecom na najmanju moguću mjeru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NOSITELJI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koordinacijski odbor, svi zaposlenici škole , roditelji, lokalna zajednica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projekt se sustavno provodi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- kontinuiranom  edukacijom učitelja i ostalih zaposlenika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- provođenjem  radionica s učenicima od 1. do 8. razreda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- suradnjom s lokalnom zajednicom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                         - evaluacijom projekta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VREMENIK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u tijeku školske godine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potrošni materijal ( papir, flomasteri , bojice hamer papir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VREDNOVANJE 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2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postupak samoprocjene uspješnosti i postignuća u školi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000">
                <a:effectLst>
                  <a:outerShdw dist="17962" dir="2700000">
                    <a:srgbClr val="000000"/>
                  </a:outerShdw>
                </a:effectLst>
              </a:rPr>
              <a:t>- 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</p:txBody>
      </p:sp>
      <p:pic>
        <p:nvPicPr>
          <p:cNvPr id="4" name="Picture 4" descr="LOGO_STOP_NASILJUb-2">
            <a:extLst>
              <a:ext uri="{FF2B5EF4-FFF2-40B4-BE49-F238E27FC236}">
                <a16:creationId xmlns:a16="http://schemas.microsoft.com/office/drawing/2014/main" id="{3D7A6564-9F70-49EE-8330-B1A09F01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96359" y="5300639"/>
            <a:ext cx="1172882" cy="7221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AE035D-4B88-4519-BC2C-5A69227AC1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27958"/>
            <a:ext cx="8229600" cy="1384557"/>
          </a:xfrm>
        </p:spPr>
        <p:txBody>
          <a:bodyPr anchorCtr="1">
            <a:spAutoFit/>
          </a:bodyPr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11.2. PROJEKT : ZNANSTVENI TJEDAN   -  FESTIVAL ZNANOSTI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07AF00-3CA9-461E-A8B2-1208FC340B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41115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popularizacija znanosti   kod učenika</a:t>
            </a:r>
          </a:p>
          <a:p>
            <a:pPr lvl="0"/>
            <a:r>
              <a:rPr lang="hr-HR" sz="1200">
                <a:latin typeface="Times New Roman" pitchFamily="18"/>
              </a:rPr>
              <a:t>- stvaranje sustavnih okvira za prepoznavanje, uključivanje i rad s potencijalno darovitim učenicima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raznolikim aktivnostima približiti učenicima znanstvene metode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Jasminka Dubravica, prof. Biologije, Josipa Tičić Kolanović prof. Kemije, Nadežda Deša, stručnik suradnik psiholog ,</a:t>
            </a:r>
          </a:p>
          <a:p>
            <a:pPr lvl="0"/>
            <a:r>
              <a:rPr lang="hr-HR" sz="1200">
                <a:latin typeface="Times New Roman" pitchFamily="18"/>
              </a:rPr>
              <a:t>   učitelj fizike</a:t>
            </a:r>
          </a:p>
          <a:p>
            <a:pPr lvl="0"/>
            <a:r>
              <a:rPr lang="hr-HR" sz="1200">
                <a:latin typeface="Times New Roman" pitchFamily="18"/>
              </a:rPr>
              <a:t>REALIZACIJA :</a:t>
            </a:r>
          </a:p>
          <a:p>
            <a:pPr lvl="0"/>
            <a:r>
              <a:rPr lang="hr-HR" sz="1200">
                <a:latin typeface="Times New Roman" pitchFamily="18"/>
              </a:rPr>
              <a:t>- izvođenje eksperimenata u  3. razredu ; izrada plakata  </a:t>
            </a:r>
          </a:p>
          <a:p>
            <a:pPr lvl="0"/>
            <a:r>
              <a:rPr lang="hr-HR" sz="1200">
                <a:latin typeface="Times New Roman" pitchFamily="18"/>
              </a:rPr>
              <a:t>VREMENIK:</a:t>
            </a:r>
          </a:p>
          <a:p>
            <a:pPr lvl="0"/>
            <a:r>
              <a:rPr lang="hr-HR" sz="1200">
                <a:latin typeface="Times New Roman" pitchFamily="18"/>
              </a:rPr>
              <a:t>- svibanj 2024.</a:t>
            </a:r>
          </a:p>
          <a:p>
            <a:pPr lvl="0"/>
            <a:r>
              <a:rPr lang="hr-HR" sz="1200">
                <a:latin typeface="Times New Roman" pitchFamily="18"/>
              </a:rPr>
              <a:t>TROŠKOVNIK:</a:t>
            </a:r>
          </a:p>
          <a:p>
            <a:pPr lvl="0"/>
            <a:r>
              <a:rPr lang="hr-HR" sz="1200">
                <a:latin typeface="Times New Roman" pitchFamily="18"/>
              </a:rPr>
              <a:t>- sredstva za realizaciju projekta osigurat će  Sveučilište u Zadru</a:t>
            </a:r>
          </a:p>
          <a:p>
            <a:pPr lvl="0"/>
            <a:r>
              <a:rPr lang="hr-HR" sz="1200">
                <a:latin typeface="Times New Roman" pitchFamily="18"/>
              </a:rPr>
              <a:t>VREDNOVANJE :</a:t>
            </a:r>
          </a:p>
          <a:p>
            <a:pPr lvl="0"/>
            <a:r>
              <a:rPr lang="hr-HR" sz="1200">
                <a:latin typeface="Times New Roman" pitchFamily="18"/>
              </a:rPr>
              <a:t>- evaluacija projekta primjenom anketnih listića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1063A-D1FE-41D5-930F-5DC9D2E94A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hr-HR" sz="2400">
                <a:solidFill>
                  <a:srgbClr val="FF8000"/>
                </a:solidFill>
                <a:latin typeface="Times New Roman" pitchFamily="18"/>
              </a:rPr>
              <a:t>11.3. PROJEKT: UTJECAJ PROŠIRIVANJA ZNANJA OSNOVNOG UČENJA NA BOLJE RAZUMIJEVANJE BIOLOŠKIH SADRŽAJA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8498E5-9B50-4757-BA09-38481E3AD8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CILJEVI :</a:t>
            </a:r>
          </a:p>
          <a:p>
            <a:pPr lvl="0"/>
            <a:r>
              <a:rPr lang="hr-HR" sz="1400"/>
              <a:t>-istražiti utjecaj proširivanja znanja osnovnog učenja na bolje razumijevanje bioloških koncepata -</a:t>
            </a:r>
          </a:p>
          <a:p>
            <a:pPr lvl="0"/>
            <a:r>
              <a:rPr lang="hr-HR" sz="1400"/>
              <a:t> koncept A ( energetski učinci prehrane živih bića ) i koncept B ( prilagodbe živih bića kao   </a:t>
            </a:r>
          </a:p>
          <a:p>
            <a:pPr lvl="0"/>
            <a:r>
              <a:rPr lang="hr-HR" sz="1400"/>
              <a:t> posljedice evolucije )</a:t>
            </a:r>
          </a:p>
          <a:p>
            <a:pPr lvl="0"/>
            <a:r>
              <a:rPr lang="hr-HR" sz="1400"/>
              <a:t>- razvijanje viših razina kognitivnih procesa ( rješavanje problema, kreativno, kritičko mišljenje,    </a:t>
            </a:r>
          </a:p>
          <a:p>
            <a:pPr lvl="0"/>
            <a:r>
              <a:rPr lang="hr-HR" sz="1400"/>
              <a:t>  znanstveni način razmišljanja )  </a:t>
            </a:r>
          </a:p>
          <a:p>
            <a:pPr lvl="0"/>
            <a:r>
              <a:rPr lang="hr-HR" sz="1400"/>
              <a:t>NAMJENA :</a:t>
            </a:r>
          </a:p>
          <a:p>
            <a:pPr lvl="0"/>
            <a:r>
              <a:rPr lang="hr-HR" sz="1400"/>
              <a:t>- povećanje kvalitete poučavanja i učenja</a:t>
            </a:r>
          </a:p>
          <a:p>
            <a:pPr lvl="0"/>
            <a:r>
              <a:rPr lang="hr-HR" sz="1400"/>
              <a:t>- poticanje znatiželje i zanimanja za biološke teme</a:t>
            </a:r>
          </a:p>
          <a:p>
            <a:pPr lvl="0"/>
            <a:r>
              <a:rPr lang="hr-HR" sz="1400"/>
              <a:t>- poticanje razvoja vještina potrebnih za samostalnu provedbu istraživanja i zaključivanje na    </a:t>
            </a:r>
          </a:p>
          <a:p>
            <a:pPr lvl="0"/>
            <a:r>
              <a:rPr lang="hr-HR" sz="1400"/>
              <a:t>  osnovu promatranja</a:t>
            </a:r>
          </a:p>
          <a:p>
            <a:pPr lvl="0"/>
            <a:r>
              <a:rPr lang="hr-HR" sz="1400"/>
              <a:t>NOSITELJI PROJEKTNIH AKTIVNOSTI :</a:t>
            </a:r>
          </a:p>
          <a:p>
            <a:pPr lvl="0"/>
            <a:r>
              <a:rPr lang="hr-HR" sz="1400"/>
              <a:t>-  Biološki odsjek PMF, Jasminka Dubravica, nastavnik  biologije</a:t>
            </a:r>
          </a:p>
          <a:p>
            <a:pPr lvl="0"/>
            <a:r>
              <a:rPr lang="hr-HR" sz="1400"/>
              <a:t>NAČIN REALIZACIJE:</a:t>
            </a:r>
          </a:p>
          <a:p>
            <a:pPr lvl="0"/>
            <a:r>
              <a:rPr lang="hr-HR" sz="1400"/>
              <a:t>- testiranje znanja učenika prije i nakon klasičnog načina poučavanja</a:t>
            </a:r>
          </a:p>
          <a:p>
            <a:pPr lvl="0"/>
            <a:r>
              <a:rPr lang="hr-HR" sz="1400"/>
              <a:t>- testiranje znanja učenika nakon uvođenja ASIO modela</a:t>
            </a:r>
          </a:p>
          <a:p>
            <a:pPr lvl="0"/>
            <a:r>
              <a:rPr lang="hr-HR" sz="1400"/>
              <a:t>- rješavanje anketnih upitnika</a:t>
            </a:r>
          </a:p>
          <a:p>
            <a:pPr lvl="0"/>
            <a:r>
              <a:rPr lang="hr-HR" sz="1400"/>
              <a:t>- poučavanje i / ili ( samoregulirano ) učenje temeljeno na ASIO modelu</a:t>
            </a:r>
          </a:p>
          <a:p>
            <a:pPr lvl="0"/>
            <a:r>
              <a:rPr lang="hr-HR" sz="1400"/>
              <a:t>- vođenje učenika kroz nastavni proces</a:t>
            </a:r>
          </a:p>
          <a:p>
            <a:pPr lvl="0"/>
            <a:r>
              <a:rPr lang="hr-HR" sz="1400"/>
              <a:t>- procjena potencijalne darovitosti, samoprocjena darovitosti</a:t>
            </a:r>
          </a:p>
          <a:p>
            <a:pPr lvl="0"/>
            <a:r>
              <a:rPr lang="hr-HR" sz="1400"/>
              <a:t>- sve aktivnosti vezane za istraživanje provodit će se u digitalnom oblik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od  4.rujna 2023. do 21. lipnja 2024.</a:t>
            </a:r>
          </a:p>
          <a:p>
            <a:pPr lvl="0"/>
            <a:r>
              <a:rPr lang="hr-HR" sz="1400"/>
              <a:t>VREDNOVANJE:</a:t>
            </a:r>
          </a:p>
          <a:p>
            <a:pPr lvl="0"/>
            <a:r>
              <a:rPr lang="hr-HR" sz="1400"/>
              <a:t>- vrednovanje i analizu prikupljenih rezultata provest će istraživački tim Biološkog odsjeka s PMF-a</a:t>
            </a:r>
          </a:p>
          <a:p>
            <a:pPr lvl="0"/>
            <a:r>
              <a:rPr lang="hr-HR" sz="1400"/>
              <a:t>-</a:t>
            </a:r>
          </a:p>
          <a:p>
            <a:pPr lvl="0"/>
            <a:endParaRPr lang="hr-HR" sz="1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00FF5-9E4D-47E3-B400-7E4858024A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11.4.  PROJEKT : ŠKOLSKI RADIO „ VAL „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9D9910-228D-4AC3-BF29-47553A281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33587">
            <a:off x="436891" y="1721678"/>
            <a:ext cx="8229600" cy="4114800"/>
          </a:xfrm>
        </p:spPr>
        <p:txBody>
          <a:bodyPr lIns="91440" tIns="45720" rIns="91440" bIns="45720"/>
          <a:lstStyle/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unaprijeđenje kvalitete obrazovanja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uvođenje novih metoda učenja i poučavanja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unapređivanje učeničkih znanja i iskustava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NAMJENA: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stvaranje školskog radija  -” VAL „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multidisciplinarno povezivanje aktivnosti radio postaje (  iz područaja novinarstva, glazbe, sporta )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jačanje odgovornosti za vlastite postupke i aktivnosti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razvijanje kreativnosti i komunikacijski sposobnosti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uključivanje u školske aktivnosti i kulturne projekte lokalne zajednice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NOSITELJI: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 Linda Kolega Babajko, pof. Hrvatskog jezika,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lvl="0" algn="just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 školi i na terenu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VREMENIK: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u tijeku školske godine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TROŠKOVNIK: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novčana sredstva za nabavku potrebne opreme osigurana donacijama  donacijama    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VREDNOVANJE  :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vrednovanje i samovrednovanje  učenika , učitelja, roditelja  ( upitnici , ankete )</a:t>
            </a:r>
          </a:p>
          <a:p>
            <a:pPr marL="342717" lvl="0" indent="-342717" algn="just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-   analiza rada na kraju školske godine  na temelju rezultata samovrednovanja i vrednovanja u cilju podizanja kvalitete rada</a:t>
            </a:r>
          </a:p>
          <a:p>
            <a:pPr marL="342717" lvl="0" indent="-342717" algn="just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just">
              <a:spcBef>
                <a:spcPts val="300"/>
              </a:spcBef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8D168-5E72-423D-85DC-C0F9B7069E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3200" b="1">
                <a:solidFill>
                  <a:srgbClr val="FF9900"/>
                </a:solidFill>
              </a:rPr>
              <a:t>  </a:t>
            </a:r>
            <a:r>
              <a:rPr lang="hr-HR" sz="2400" b="1">
                <a:solidFill>
                  <a:srgbClr val="FF9900"/>
                </a:solidFill>
              </a:rPr>
              <a:t>11.5.   </a:t>
            </a:r>
            <a:r>
              <a:rPr lang="hr-HR" sz="3200" b="1">
                <a:solidFill>
                  <a:srgbClr val="FF9900"/>
                </a:solidFill>
              </a:rPr>
              <a:t> </a:t>
            </a:r>
            <a:r>
              <a:rPr lang="hr-HR" sz="2400" b="1">
                <a:solidFill>
                  <a:srgbClr val="FF9900"/>
                </a:solidFill>
              </a:rPr>
              <a:t>ETWINNING PROJEKT:</a:t>
            </a:r>
            <a:br>
              <a:rPr lang="hr-HR" sz="2400" b="1">
                <a:solidFill>
                  <a:srgbClr val="FF9900"/>
                </a:solidFill>
              </a:rPr>
            </a:br>
            <a:r>
              <a:rPr lang="hr-HR" sz="2400" b="1">
                <a:solidFill>
                  <a:srgbClr val="FF9900"/>
                </a:solidFill>
              </a:rPr>
              <a:t>		„Webučionica 4.0”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5A82ACE-D591-4828-B2E4-44E8EC3E71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- Webučionica je projekt stjecanja digitalnih znanja i vještina uz niz webinara formiranih u obliku korak po korak     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  pristupa.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- Krajnji cilj je razvoj digitalnih vještina kod učitelja i učenika.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NAMJENA: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 naučiti poštivati ​​i razumjeti pravila, kao i postizati zajedničke ciljeve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 stvaranje obrazovne vrijednosti, strani jezici, pismenost, umjetnost, tjelesne aktivnosti, nove tehnologije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 upoznavanje prava i dužnosti učenika te načine na koje učenici mogu mirno rješavati sukobe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NOSITELJ AKTIVNOSTI: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- Linda Kolega Babajko, prof.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NAČIN REALIZACIJE: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U nastavi hrvatskog jezika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VREMENIK: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hr-HR" sz="1200" b="1"/>
              <a:t>t</a:t>
            </a:r>
            <a:r>
              <a:rPr lang="hr-HR" sz="1200"/>
              <a:t>ijekom školske godine 2023/2024.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VREDNOVANJE I NAČIN  KORIŠTENJA  REZULTATA VREDNOVANJA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Samovrednovanje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vrednovanje partnera u projektu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Poticaj u kontinuiranom radu u tijeku nastavnog procesa . Povećanje kvalitete rada .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94F96-8F7E-412B-A22D-214A8C5FC9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hr-HR" sz="3200">
                <a:solidFill>
                  <a:srgbClr val="FF8000"/>
                </a:solidFill>
              </a:rPr>
              <a:t>11.6. PROJEKT: UDOMLJENE KNJIGE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E272E6-C13E-40E5-9201-EB67B29210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CILJEVI:</a:t>
            </a:r>
          </a:p>
          <a:p>
            <a:pPr lvl="0"/>
            <a:r>
              <a:rPr lang="hr-HR" sz="1400"/>
              <a:t>- povezivanje književnosti i likovne kulture</a:t>
            </a:r>
          </a:p>
          <a:p>
            <a:pPr lvl="0"/>
            <a:r>
              <a:rPr lang="hr-HR" sz="1400"/>
              <a:t>- promoviranje čitanja i razvoja čitalačke kulture među učenicima</a:t>
            </a:r>
          </a:p>
          <a:p>
            <a:pPr lvl="0"/>
            <a:r>
              <a:rPr lang="hr-HR" sz="1400"/>
              <a:t>NAMJENA:</a:t>
            </a:r>
          </a:p>
          <a:p>
            <a:pPr lvl="0"/>
            <a:r>
              <a:rPr lang="hr-HR" sz="1400"/>
              <a:t>- bolje razumijevanje književnih svjetova</a:t>
            </a:r>
          </a:p>
          <a:p>
            <a:pPr lvl="0"/>
            <a:r>
              <a:rPr lang="hr-HR" sz="1400"/>
              <a:t>- poticanje razvoja kritičkog razmišljanja i učeničke kreativnosti</a:t>
            </a:r>
          </a:p>
          <a:p>
            <a:pPr lvl="0"/>
            <a:r>
              <a:rPr lang="hr-HR" sz="1400"/>
              <a:t>- poticanje kreativnog izražavanja i razvoja fine motorikež</a:t>
            </a:r>
          </a:p>
          <a:p>
            <a:pPr lvl="0"/>
            <a:r>
              <a:rPr lang="hr-HR" sz="1400"/>
              <a:t>NOSITELJI:</a:t>
            </a:r>
          </a:p>
          <a:p>
            <a:pPr lvl="0"/>
            <a:r>
              <a:rPr lang="hr-HR" sz="1400"/>
              <a:t>- Linda Kolega Babajko, prof., Boris Cikač, prof.</a:t>
            </a:r>
          </a:p>
          <a:p>
            <a:pPr lvl="0"/>
            <a:r>
              <a:rPr lang="hr-HR" sz="1400"/>
              <a:t>NAČIN REALIZACIJE:</a:t>
            </a:r>
          </a:p>
          <a:p>
            <a:pPr lvl="0"/>
            <a:r>
              <a:rPr lang="hr-HR" sz="1400"/>
              <a:t>- na nastavi hrvatskog jezika i likovne kulture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tijekom šk.g. 2023. / 2024.</a:t>
            </a:r>
          </a:p>
          <a:p>
            <a:pPr lvl="0"/>
            <a:r>
              <a:rPr lang="hr-HR" sz="1400"/>
              <a:t>TROŠKOVNIK:</a:t>
            </a:r>
          </a:p>
          <a:p>
            <a:pPr lvl="0"/>
            <a:r>
              <a:rPr lang="hr-HR" sz="1400"/>
              <a:t>- potrošni materijal</a:t>
            </a:r>
          </a:p>
          <a:p>
            <a:pPr lvl="0"/>
            <a:r>
              <a:rPr lang="hr-HR" sz="1400"/>
              <a:t>VREDNOVANJE :</a:t>
            </a:r>
          </a:p>
          <a:p>
            <a:pPr lvl="0"/>
            <a:r>
              <a:rPr lang="hr-HR" sz="1400"/>
              <a:t>- samovrednovanje</a:t>
            </a:r>
          </a:p>
          <a:p>
            <a:pPr lvl="0"/>
            <a:r>
              <a:rPr lang="hr-HR" sz="1400"/>
              <a:t>- izložba radova</a:t>
            </a:r>
          </a:p>
          <a:p>
            <a:pPr lvl="0"/>
            <a:endParaRPr lang="hr-HR" sz="1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CB6E5B-1F42-4A2D-9634-F170603AEE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</a:rPr>
              <a:t>11.7.  ETWINNING PROJEKT: „ MOJ JEZIK MATERINJI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28F3DA-B9C3-476B-9AB6-1C1673301B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CILJEVI:</a:t>
            </a:r>
          </a:p>
          <a:p>
            <a:pPr lvl="0"/>
            <a:r>
              <a:rPr lang="hr-HR" sz="1400"/>
              <a:t>- čuvanje tradicije materinjeg jezika , kao i njegovih narječja</a:t>
            </a:r>
          </a:p>
          <a:p>
            <a:pPr lvl="0"/>
            <a:r>
              <a:rPr lang="hr-HR" sz="1400"/>
              <a:t>- obilježavanje dana hrvatskog jezika i ostalih važnijih datuma</a:t>
            </a:r>
          </a:p>
          <a:p>
            <a:pPr lvl="0"/>
            <a:r>
              <a:rPr lang="hr-HR" sz="1400"/>
              <a:t>NAMJENA:</a:t>
            </a:r>
          </a:p>
          <a:p>
            <a:pPr lvl="0"/>
            <a:r>
              <a:rPr lang="hr-HR" sz="1400"/>
              <a:t>- jačanje svijesti o očuvanju materinskog jezika, njegovih narječja</a:t>
            </a:r>
          </a:p>
          <a:p>
            <a:pPr lvl="0"/>
            <a:r>
              <a:rPr lang="hr-HR" sz="1400"/>
              <a:t>- predstavljanje partnerima u projektu</a:t>
            </a:r>
          </a:p>
          <a:p>
            <a:pPr lvl="0"/>
            <a:r>
              <a:rPr lang="hr-HR" sz="1400"/>
              <a:t>NOSITELJ:</a:t>
            </a:r>
          </a:p>
          <a:p>
            <a:pPr lvl="0"/>
            <a:r>
              <a:rPr lang="hr-HR" sz="1400"/>
              <a:t>- Linda Kolega Babajko , prof.</a:t>
            </a:r>
          </a:p>
          <a:p>
            <a:pPr lvl="0"/>
            <a:r>
              <a:rPr lang="hr-HR" sz="1400"/>
              <a:t>NAČIN REALIZACIJE:</a:t>
            </a:r>
          </a:p>
          <a:p>
            <a:pPr lvl="0"/>
            <a:r>
              <a:rPr lang="hr-HR" sz="1400"/>
              <a:t>- na nastavi hrvatskog jezika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od rujna 2023. do svibnja 2024.</a:t>
            </a:r>
          </a:p>
          <a:p>
            <a:pPr lvl="0"/>
            <a:r>
              <a:rPr lang="hr-HR" sz="1400"/>
              <a:t>TROŠKOVNIK :</a:t>
            </a:r>
          </a:p>
          <a:p>
            <a:pPr lvl="0"/>
            <a:r>
              <a:rPr lang="hr-HR" sz="1400"/>
              <a:t>- potrošni materijal</a:t>
            </a:r>
          </a:p>
          <a:p>
            <a:pPr lvl="0"/>
            <a:r>
              <a:rPr lang="hr-HR" sz="1400"/>
              <a:t>VREDNOVANJE:</a:t>
            </a:r>
          </a:p>
          <a:p>
            <a:pPr lvl="0"/>
            <a:r>
              <a:rPr lang="hr-HR" sz="1400"/>
              <a:t>- samovrednovanje</a:t>
            </a:r>
          </a:p>
          <a:p>
            <a:pPr lvl="0"/>
            <a:r>
              <a:rPr lang="hr-HR" sz="1400"/>
              <a:t>- vrednovanje partnera u projektu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5AE70-4CF6-45BF-8873-F9E6B92F90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 sz="3200">
                <a:solidFill>
                  <a:srgbClr val="FF8000"/>
                </a:solidFill>
              </a:rPr>
              <a:t>11.8.  PROJEKT: FESTIVAL PRAVA DJECE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2A8C28-36F4-47D9-8C81-62FC811F9E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CILJEVI:</a:t>
            </a:r>
          </a:p>
          <a:p>
            <a:pPr lvl="0"/>
            <a:r>
              <a:rPr lang="hr-HR" sz="1400"/>
              <a:t>- podržavanje dobrih odnosa roditelja i djece</a:t>
            </a:r>
          </a:p>
          <a:p>
            <a:pPr lvl="0"/>
            <a:r>
              <a:rPr lang="hr-HR" sz="1400"/>
              <a:t>- odgovaranje na potrebe i probleme mladih</a:t>
            </a:r>
          </a:p>
          <a:p>
            <a:pPr lvl="0"/>
            <a:r>
              <a:rPr lang="hr-HR" sz="1400"/>
              <a:t>NAMJENA:</a:t>
            </a:r>
          </a:p>
          <a:p>
            <a:pPr lvl="0"/>
            <a:r>
              <a:rPr lang="hr-HR" sz="1400"/>
              <a:t>- poboljšati odnose roditelja i djece</a:t>
            </a:r>
          </a:p>
          <a:p>
            <a:pPr lvl="0"/>
            <a:r>
              <a:rPr lang="hr-HR" sz="1400"/>
              <a:t>- osigurati prostor i vrijeme za zajedništvo, učenje i zabavu</a:t>
            </a:r>
          </a:p>
          <a:p>
            <a:pPr lvl="0"/>
            <a:r>
              <a:rPr lang="hr-HR" sz="1400"/>
              <a:t>NOSITELJI:</a:t>
            </a:r>
          </a:p>
          <a:p>
            <a:pPr lvl="0"/>
            <a:r>
              <a:rPr lang="hr-HR" sz="1400"/>
              <a:t>- Linda Kolega Babajko, prof.</a:t>
            </a:r>
          </a:p>
          <a:p>
            <a:pPr lvl="0"/>
            <a:r>
              <a:rPr lang="hr-HR" sz="1400"/>
              <a:t>NAČIN REALIZACIJE:</a:t>
            </a:r>
          </a:p>
          <a:p>
            <a:pPr lvl="0"/>
            <a:r>
              <a:rPr lang="hr-HR" sz="1400"/>
              <a:t>- prezentacija filmova koji se fokusiraju na na aktualne teme</a:t>
            </a:r>
          </a:p>
          <a:p>
            <a:pPr lvl="0"/>
            <a:r>
              <a:rPr lang="hr-HR" sz="1400"/>
              <a:t>- radionice prema temama iz filmova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od 11. listopada do 30. studenog 2023.</a:t>
            </a:r>
          </a:p>
          <a:p>
            <a:pPr lvl="0"/>
            <a:r>
              <a:rPr lang="hr-HR" sz="1400"/>
              <a:t>TROŠKOVNIK:</a:t>
            </a:r>
          </a:p>
          <a:p>
            <a:pPr lvl="0"/>
            <a:r>
              <a:rPr lang="hr-HR" sz="1400"/>
              <a:t>- sredstva osigurana iz projekta</a:t>
            </a:r>
          </a:p>
          <a:p>
            <a:pPr lvl="0"/>
            <a:r>
              <a:rPr lang="hr-HR" sz="1400"/>
              <a:t>VREDNOVANJE:</a:t>
            </a:r>
          </a:p>
          <a:p>
            <a:pPr lvl="0"/>
            <a:r>
              <a:rPr lang="hr-HR" sz="1400"/>
              <a:t>- samovrednovanje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67622C-44C2-438B-A7CC-6BE09F37F781}"/>
              </a:ext>
            </a:extLst>
          </p:cNvPr>
          <p:cNvSpPr/>
          <p:nvPr/>
        </p:nvSpPr>
        <p:spPr>
          <a:xfrm>
            <a:off x="331195" y="1873797"/>
            <a:ext cx="8481599" cy="31114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9900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Što traži, ali i potiče kurikulum: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Otvaranje prostora  za aktivno učešće svih zainteresiranih u procesu obrazovanja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Samostalnost škole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Uključivanje vannastavnih aktivnosti u obrazovna područja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Profesionalnu samostalnost i odgovornost nastavnika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Kvalitetnu školu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9900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Što je moguće u kurikularnim uvjetima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Stalna društvena potpora i briga  za učinkovitost i kvalitetu obrazovnog sustava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Konstruktivno odgovaranje društvenim izazovima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Arial" pitchFamily="2"/>
              </a:rPr>
              <a:t>Osposobljavanje učenika za cjeloživotno učenje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05558-EEFB-4C4A-9EB1-F5DC1B49BE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 sz="3200">
                <a:solidFill>
                  <a:srgbClr val="FF8000"/>
                </a:solidFill>
              </a:rPr>
              <a:t>11. 9. PROJEKT: DANI HRVATSKOG JEZIKA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B0F301-58AC-45FC-94F9-603903AD0B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CILJEVI:</a:t>
            </a:r>
          </a:p>
          <a:p>
            <a:pPr lvl="0"/>
            <a:r>
              <a:rPr lang="hr-HR" sz="1400"/>
              <a:t>- isticanje važnosti  očuvanja materinskog jezika, svih njegovih narječja i dijalekata kako bi se        upoznala javnost s bogatom jezičnom baštinom i sjajnom jezičnom poviješću</a:t>
            </a:r>
          </a:p>
          <a:p>
            <a:pPr lvl="0"/>
            <a:r>
              <a:rPr lang="hr-HR" sz="1400"/>
              <a:t>NAMJENA:</a:t>
            </a:r>
          </a:p>
          <a:p>
            <a:pPr lvl="0"/>
            <a:r>
              <a:rPr lang="hr-HR" sz="1400"/>
              <a:t>- upoznavanje i ponavljanje tekstova i dgađaja važnima za razvoj hrvatskog jezika sa značajkama   i vodećim ličnostima ilirskog pokreta , te s događajima i ličnostima važnima za razvoj hrvatskog    jezika u 20. stoljeću</a:t>
            </a:r>
          </a:p>
          <a:p>
            <a:pPr lvl="0"/>
            <a:r>
              <a:rPr lang="hr-HR" sz="1400"/>
              <a:t>NOSITELJ:</a:t>
            </a:r>
          </a:p>
          <a:p>
            <a:pPr lvl="0"/>
            <a:r>
              <a:rPr lang="hr-HR" sz="1400"/>
              <a:t>- Linda Kolega babajko, prof.</a:t>
            </a:r>
          </a:p>
          <a:p>
            <a:pPr lvl="0"/>
            <a:r>
              <a:rPr lang="hr-HR" sz="1400"/>
              <a:t>NAČIN REALIZACIJE:</a:t>
            </a:r>
          </a:p>
          <a:p>
            <a:pPr lvl="0"/>
            <a:r>
              <a:rPr lang="hr-HR" sz="1400"/>
              <a:t>- u školi / online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od 11.  do 17. ožujka 2024.</a:t>
            </a:r>
          </a:p>
          <a:p>
            <a:pPr lvl="0"/>
            <a:r>
              <a:rPr lang="hr-HR" sz="1400"/>
              <a:t>TROŠKOVNIK:</a:t>
            </a:r>
          </a:p>
          <a:p>
            <a:pPr lvl="0"/>
            <a:r>
              <a:rPr lang="hr-HR" sz="1400"/>
              <a:t>- potrošni materijal</a:t>
            </a:r>
          </a:p>
          <a:p>
            <a:pPr lvl="0"/>
            <a:r>
              <a:rPr lang="hr-HR" sz="1400"/>
              <a:t>VREDNOVANJE :</a:t>
            </a:r>
          </a:p>
          <a:p>
            <a:pPr lvl="0"/>
            <a:r>
              <a:rPr lang="hr-HR" sz="1400"/>
              <a:t>- samovrednovanje</a:t>
            </a:r>
          </a:p>
          <a:p>
            <a:pPr lvl="0"/>
            <a:r>
              <a:rPr lang="hr-HR" sz="1400"/>
              <a:t>- vrednovanje partnera u projektu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E0554F-5485-4C7F-B16B-8C3517EFA5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5241"/>
            <a:ext cx="8229600" cy="1739883"/>
          </a:xfrm>
        </p:spPr>
        <p:txBody>
          <a:bodyPr anchorCtr="1"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11.10. . PROJEKT : CAP PROGRAM PROGRAM PREVENCIJE ZLOSTAVLJANJA DJECE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186AE5-C68F-4E5B-A1BA-7991DF5C35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pružiti zajednici točnu zajednici točnu informaciju o zlostavljanju kako bi se razbili mitovi o tome</a:t>
            </a:r>
          </a:p>
          <a:p>
            <a:pPr lvl="0"/>
            <a:r>
              <a:rPr lang="hr-HR" sz="1200">
                <a:latin typeface="Times New Roman" pitchFamily="18"/>
              </a:rPr>
              <a:t>- jačanje djece i pružanje pozitivne podrške djeci</a:t>
            </a:r>
          </a:p>
          <a:p>
            <a:pPr lvl="0"/>
            <a:r>
              <a:rPr lang="hr-HR" sz="1200">
                <a:latin typeface="Times New Roman" pitchFamily="18"/>
              </a:rPr>
              <a:t>- naučiti djecu da se sama zaštite  i ne učiniti ih potpuno ovisnim o odraslima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pomoći djeci da budu što je moguće manje ranjiva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Melani Tomić, učiteljica razredne nastave, Nadežda Deša , stručni suradnik psiholog</a:t>
            </a:r>
          </a:p>
          <a:p>
            <a:pPr lvl="0"/>
            <a:r>
              <a:rPr lang="hr-HR" sz="1200">
                <a:latin typeface="Times New Roman" pitchFamily="18"/>
              </a:rPr>
              <a:t>REALIZACIJA:</a:t>
            </a:r>
          </a:p>
          <a:p>
            <a:pPr lvl="0"/>
            <a:r>
              <a:rPr lang="hr-HR" sz="1200">
                <a:latin typeface="Times New Roman" pitchFamily="18"/>
              </a:rPr>
              <a:t>- predavanje za odrasle  ( osoblje i roditelji )</a:t>
            </a:r>
          </a:p>
          <a:p>
            <a:pPr lvl="0"/>
            <a:r>
              <a:rPr lang="hr-HR" sz="1200">
                <a:latin typeface="Times New Roman" pitchFamily="18"/>
              </a:rPr>
              <a:t>- provođenje radionica u 2. i 3. razredu</a:t>
            </a:r>
          </a:p>
          <a:p>
            <a:pPr lvl="0"/>
            <a:r>
              <a:rPr lang="hr-HR" sz="1200">
                <a:latin typeface="Times New Roman" pitchFamily="18"/>
              </a:rPr>
              <a:t>- vrijeme za razgovor s djecom nakon radionice</a:t>
            </a:r>
          </a:p>
          <a:p>
            <a:pPr lvl="0"/>
            <a:r>
              <a:rPr lang="hr-HR" sz="1200">
                <a:latin typeface="Times New Roman" pitchFamily="18"/>
              </a:rPr>
              <a:t> VREMENIK :</a:t>
            </a:r>
          </a:p>
          <a:p>
            <a:pPr lvl="0"/>
            <a:r>
              <a:rPr lang="hr-HR" sz="1200">
                <a:latin typeface="Times New Roman" pitchFamily="18"/>
              </a:rPr>
              <a:t>- u tijeku školske godine 2023./2024.</a:t>
            </a:r>
          </a:p>
          <a:p>
            <a:pPr lvl="0"/>
            <a:r>
              <a:rPr lang="hr-HR" sz="1200">
                <a:latin typeface="Times New Roman" pitchFamily="18"/>
              </a:rPr>
              <a:t>VREDNOVANJE:</a:t>
            </a:r>
          </a:p>
          <a:p>
            <a:pPr lvl="0"/>
            <a:r>
              <a:rPr lang="hr-HR" sz="1200">
                <a:latin typeface="Times New Roman" pitchFamily="18"/>
              </a:rPr>
              <a:t>- samovrednovanje i vrednovanje ( evaluacijski listići )</a:t>
            </a:r>
          </a:p>
          <a:p>
            <a:pPr lvl="0"/>
            <a:endParaRPr lang="hr-HR" sz="12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E743CB-D4B2-4EC5-BB28-4D29D5FFA8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11.11.    PROJEKT: DAN SIGURNIJEG INTERNETA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9B2798-8F00-4394-8370-D1971AA1BD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1979996"/>
            <a:ext cx="8229600" cy="4114800"/>
          </a:xfrm>
        </p:spPr>
        <p:txBody>
          <a:bodyPr lIns="91440" tIns="45720" rIns="91440" bIns="45720"/>
          <a:lstStyle/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CILJEVI: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- omogućiti  djeci, roditeljima i učiteljima, ali i ostalim korisnicima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  Interneta osvijestiti sve aspekte sigurnosti djece na internetu, te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mogućnost prijave eventualne povrede on-line sigurnosti djece.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- u ponašanju djece  razviti mehanizme za filtriranje i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blokiranje mnoštva sadržaja, kako bi izgradili učinkovite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strategije donošenja odluka, te razvili kritičku medijsku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pismenost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NOSITELJI AKTIVNOSTI: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- razrednici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NAMJENA: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 Stvoriti sigurno online okruženje kao preduvjet zdravom razvoju i odrastanju djece.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NAČIN REALIZACIJE :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U školi, radionice s učenicima, predavanja za roditelje  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VREMENIK: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- u tijeku školske godine  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VREDNOVANJE:</a:t>
            </a:r>
          </a:p>
          <a:p>
            <a:pPr lvl="0">
              <a:spcBef>
                <a:spcPts val="350"/>
              </a:spcBef>
            </a:pPr>
            <a:r>
              <a:rPr lang="hr-HR" sz="1400"/>
              <a:t>- samovrednovanje, vrednovanje sudionika u projektu</a:t>
            </a:r>
          </a:p>
          <a:p>
            <a:pPr lvl="0">
              <a:spcBef>
                <a:spcPts val="400"/>
              </a:spcBef>
            </a:pPr>
            <a:endParaRPr lang="hr-HR" sz="1600"/>
          </a:p>
          <a:p>
            <a:pPr lvl="0">
              <a:spcBef>
                <a:spcPts val="400"/>
              </a:spcBef>
            </a:pPr>
            <a:endParaRPr lang="hr-HR" sz="16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07BF34-039B-4BDB-924C-F3E15DECE5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 </a:t>
            </a: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11.12.    E-TWINNING PROJEKT  ‘’ 100. DAN U ŠKOLI ’’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C0652A-F849-4940-B4E6-66E678B01F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CILJEVI: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Cilj projekta je približiti učenicima učenje kroz igru i promišljanje. Projektnim aktivnostima nastojali smo poticati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radost učenja, čitanja, razvijanje vještine govorenja, pobuditi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interes učenika za samostalno rješavanje problemskih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zadataka i time utjecati na izgrađivanje svestrane stvaralačke osob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projekt je namijenjen učenicima kako bi simbolično različitim aktivnostima proslavili Stoti dan škole.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projektnim aktivnostima nastojali smo poticati radost učenja, čitanja, razvijanje vještine govorenja, pobuditi interes učenika za      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 samostalno rješavanje problemskih zadataka i time utjecati na izgrađivanje svestrane stvaralačke osobe.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NAMJENA: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projekt je namijenjen učenicima kako bi simbolično različitim aktivnostima proslavili Stoti dan škole.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- 100.dan u školi je međunarodni projekt koji se obilježava sredinom veljače kao 100.dan polaska učenika u školu.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pl-PL" sz="1200"/>
              <a:t>- projekt je jednodnevni i sprovodi se određeni (100.dan) u školi.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NOSITELJI AKTIVNOSTI: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    -  Linda Kolega Babajko, prof.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RAZRED:  6a,6b,8a,8b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NAČIN REALIZACIJE :</a:t>
            </a:r>
          </a:p>
          <a:p>
            <a:pPr lvl="0">
              <a:spcBef>
                <a:spcPts val="300"/>
              </a:spcBef>
            </a:pPr>
            <a:r>
              <a:rPr lang="hr-HR" sz="1200"/>
              <a:t>- U školi/ online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VREMENIK: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stoti dan nastave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TROŠKOVNIK: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potrošni materijal na teret roditelja i škole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VREDNOVANJE: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 samovrednovanje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 vrednovanje partnera u projektu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/>
          </a:p>
          <a:p>
            <a:pPr lvl="0">
              <a:spcBef>
                <a:spcPts val="400"/>
              </a:spcBef>
            </a:pPr>
            <a:endParaRPr lang="hr-HR" sz="1600"/>
          </a:p>
          <a:p>
            <a:pPr lvl="0">
              <a:spcBef>
                <a:spcPts val="400"/>
              </a:spcBef>
            </a:pPr>
            <a:endParaRPr lang="hr-HR" sz="16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879999-7C69-4073-98FD-DF6989E5C6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2800">
                <a:solidFill>
                  <a:srgbClr val="FF8000"/>
                </a:solidFill>
                <a:latin typeface="Times New Roman" pitchFamily="18"/>
              </a:rPr>
              <a:t>11.13. E-TWINNING PROJEKT   : 100. DAN U ŠKOLI RAZREDNA NASTAVA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8D870D-4BD0-4A62-A9DD-70E5586307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1357" y="1799996"/>
            <a:ext cx="8229600" cy="4114800"/>
          </a:xfrm>
        </p:spPr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 Stjecanje kompetencija za komuniciranje na materinjem jeziku</a:t>
            </a:r>
          </a:p>
          <a:p>
            <a:pPr lvl="0"/>
            <a:r>
              <a:rPr lang="hr-HR" sz="1400">
                <a:latin typeface="Times New Roman" pitchFamily="18"/>
              </a:rPr>
              <a:t>- Razvijanje tjelesnog zdravstvenog područja</a:t>
            </a:r>
          </a:p>
          <a:p>
            <a:pPr lvl="0"/>
            <a:r>
              <a:rPr lang="hr-HR" sz="1400">
                <a:latin typeface="Times New Roman" pitchFamily="18"/>
              </a:rPr>
              <a:t>- Osvješćivanje vlastite kulturološke dimenzije</a:t>
            </a:r>
          </a:p>
          <a:p>
            <a:pPr lvl="0"/>
            <a:r>
              <a:rPr lang="hr-HR" sz="1400">
                <a:latin typeface="Times New Roman" pitchFamily="18"/>
              </a:rPr>
              <a:t>- Razvijanje osobnog i socijalnog razvoja unutar razredne zajednice</a:t>
            </a:r>
          </a:p>
          <a:p>
            <a:pPr lvl="0"/>
            <a:r>
              <a:rPr lang="hr-HR" sz="14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Učenje promatranjem i istraživanjem</a:t>
            </a:r>
          </a:p>
          <a:p>
            <a:pPr lvl="0"/>
            <a:r>
              <a:rPr lang="hr-HR" sz="1400">
                <a:latin typeface="Times New Roman" pitchFamily="18"/>
              </a:rPr>
              <a:t>- Samostalno učenje i učenje  i kroz suradnju s drugima</a:t>
            </a:r>
          </a:p>
          <a:p>
            <a:pPr lvl="0"/>
            <a:r>
              <a:rPr lang="hr-HR" sz="1400">
                <a:latin typeface="Times New Roman" pitchFamily="18"/>
              </a:rPr>
              <a:t>- Prepoznavanje osobitosti svojeg razreda</a:t>
            </a:r>
          </a:p>
          <a:p>
            <a:pPr lvl="0"/>
            <a:r>
              <a:rPr lang="hr-HR" sz="1400">
                <a:latin typeface="Times New Roman" pitchFamily="18"/>
              </a:rPr>
              <a:t>- Uporaba  web alata u daljnjem učenju</a:t>
            </a:r>
          </a:p>
          <a:p>
            <a:pPr lvl="0"/>
            <a:r>
              <a:rPr lang="hr-HR" sz="1400">
                <a:latin typeface="Times New Roman" pitchFamily="18"/>
              </a:rPr>
              <a:t>- Uporaba  izvorne stvarnosti i literature kao izvora informacija.</a:t>
            </a:r>
          </a:p>
          <a:p>
            <a:pPr lvl="0"/>
            <a:r>
              <a:rPr lang="hr-HR" sz="1400">
                <a:latin typeface="Times New Roman" pitchFamily="18"/>
              </a:rPr>
              <a:t>NOSITELJ AKTIVNOSTI :</a:t>
            </a:r>
          </a:p>
          <a:p>
            <a:pPr lvl="0"/>
            <a:r>
              <a:rPr lang="hr-HR" sz="1400">
                <a:latin typeface="Times New Roman" pitchFamily="18"/>
              </a:rPr>
              <a:t>-  Melani Tomić , učiteljica razredne nastave  4r Preko ; Lorena Tomić ,2.i 4. r. .r. Ugljan, Sofija Kralj, 1.i 4. r. .r. Ugljan  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 :</a:t>
            </a:r>
          </a:p>
          <a:p>
            <a:pPr lvl="0"/>
            <a:r>
              <a:rPr lang="hr-HR" sz="1400">
                <a:latin typeface="Times New Roman" pitchFamily="18"/>
              </a:rPr>
              <a:t>- Izrada plakata</a:t>
            </a:r>
          </a:p>
          <a:p>
            <a:pPr lvl="0"/>
            <a:r>
              <a:rPr lang="hr-HR" sz="1400">
                <a:latin typeface="Times New Roman" pitchFamily="18"/>
              </a:rPr>
              <a:t>- Izrada crteža</a:t>
            </a:r>
          </a:p>
          <a:p>
            <a:pPr lvl="0"/>
            <a:r>
              <a:rPr lang="hr-HR" sz="1400">
                <a:latin typeface="Times New Roman" pitchFamily="18"/>
              </a:rPr>
              <a:t>- Snimanje videa</a:t>
            </a:r>
          </a:p>
          <a:p>
            <a:pPr lvl="0"/>
            <a:r>
              <a:rPr lang="hr-HR" sz="1400">
                <a:latin typeface="Times New Roman" pitchFamily="18"/>
              </a:rPr>
              <a:t>- Prezentacija (PPT)</a:t>
            </a:r>
          </a:p>
          <a:p>
            <a:pPr lvl="0"/>
            <a:r>
              <a:rPr lang="hr-HR" sz="1400">
                <a:latin typeface="Times New Roman" pitchFamily="18"/>
              </a:rPr>
              <a:t>VREMENIK :</a:t>
            </a:r>
          </a:p>
          <a:p>
            <a:pPr lvl="0"/>
            <a:r>
              <a:rPr lang="hr-HR" sz="1400">
                <a:latin typeface="Times New Roman" pitchFamily="18"/>
              </a:rPr>
              <a:t>- Od rujna 2023. do veljače 2024.</a:t>
            </a:r>
          </a:p>
          <a:p>
            <a:pPr lvl="0"/>
            <a:r>
              <a:rPr lang="hr-HR" sz="1400">
                <a:latin typeface="Times New Roman" pitchFamily="18"/>
              </a:rPr>
              <a:t>VREDNOVANJE :</a:t>
            </a:r>
          </a:p>
          <a:p>
            <a:pPr lvl="0"/>
            <a:r>
              <a:rPr lang="hr-HR" sz="1400">
                <a:latin typeface="Times New Roman" pitchFamily="18"/>
              </a:rPr>
              <a:t>- Samovrednovanje i vrednovanje ( ankete i evaluacijski listići) učenika</a:t>
            </a:r>
          </a:p>
          <a:p>
            <a:pPr lvl="0"/>
            <a:r>
              <a:rPr lang="hr-HR" sz="1400">
                <a:latin typeface="Times New Roman" pitchFamily="18"/>
              </a:rPr>
              <a:t> </a:t>
            </a:r>
          </a:p>
          <a:p>
            <a:pPr lvl="0" hangingPunct="1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     </a:t>
            </a:r>
          </a:p>
          <a:p>
            <a:pPr lvl="0"/>
            <a:endParaRPr lang="hr-HR" sz="1400">
              <a:latin typeface="Times New Roman" pitchFamily="18"/>
            </a:endParaRP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endParaRPr lang="hr-HR" sz="16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E3C5A4-30AB-4586-A15A-68537D32B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11.14. DoGood people  – RAZREDNI PROJEKT ( 3. R. KALI )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80FD0D-837A-4C13-8368-A3D570A79A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400" y="1979996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hr-HR" sz="1200">
                <a:latin typeface="Times New Roman" pitchFamily="18"/>
              </a:rPr>
              <a:t>- učenici će kroz niz aktivnosti saznati nešto više o održivom razvoju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hr-HR" sz="1200">
                <a:latin typeface="Times New Roman" pitchFamily="18"/>
              </a:rPr>
              <a:t>NAMJENA: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hr-HR" sz="1200">
                <a:latin typeface="Times New Roman" pitchFamily="18"/>
              </a:rPr>
              <a:t>-potaknuti učenike na promišljanje i stjecanje znanja , oblikovanje stavova i sustava vrijednosti     </a:t>
            </a:r>
          </a:p>
          <a:p>
            <a:pPr lvl="0"/>
            <a:r>
              <a:rPr lang="hr-HR" sz="1200">
                <a:latin typeface="Times New Roman" pitchFamily="18"/>
              </a:rPr>
              <a:t>  te usvajanje ponašanja u skladu s održivim razvojem                                                                                                                                             -</a:t>
            </a:r>
          </a:p>
          <a:p>
            <a:pPr lvl="0"/>
            <a:r>
              <a:rPr lang="hr-HR" sz="1200">
                <a:latin typeface="Times New Roman" pitchFamily="18"/>
              </a:rPr>
              <a:t>NOSITELJ AKTIVNOSTI :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hr-HR" sz="1200">
                <a:latin typeface="Times New Roman" pitchFamily="18"/>
              </a:rPr>
              <a:t>- Anamarija Hatadi Ostojić</a:t>
            </a:r>
          </a:p>
          <a:p>
            <a:pPr lvl="0"/>
            <a:r>
              <a:rPr lang="hr-HR" sz="1200">
                <a:latin typeface="Times New Roman" pitchFamily="18"/>
              </a:rPr>
              <a:t>NAČIN REALIZACIJE :</a:t>
            </a:r>
          </a:p>
          <a:p>
            <a:pPr lvl="0"/>
            <a:r>
              <a:rPr lang="hr-HR" sz="1200">
                <a:latin typeface="Times New Roman" pitchFamily="18"/>
              </a:rPr>
              <a:t>- sudjelovati u različitim aktivnostima , te stjecati kompetencije projektnom nastavom</a:t>
            </a:r>
          </a:p>
          <a:p>
            <a:pPr lvl="0"/>
            <a:r>
              <a:rPr lang="hr-HR" sz="1200">
                <a:latin typeface="Times New Roman" pitchFamily="18"/>
              </a:rPr>
              <a:t>VREMENIK:</a:t>
            </a:r>
          </a:p>
          <a:p>
            <a:pPr lvl="0"/>
            <a:r>
              <a:rPr lang="hr-HR" sz="1200">
                <a:latin typeface="Times New Roman" pitchFamily="18"/>
              </a:rPr>
              <a:t>- dva tjedna u veljači 2024.</a:t>
            </a:r>
          </a:p>
          <a:p>
            <a:pPr lvl="0"/>
            <a:r>
              <a:rPr lang="hr-HR" sz="1200">
                <a:latin typeface="Times New Roman" pitchFamily="18"/>
              </a:rPr>
              <a:t>TROŠKOVNIK:</a:t>
            </a:r>
          </a:p>
          <a:p>
            <a:pPr lvl="0"/>
            <a:r>
              <a:rPr lang="hr-HR" sz="1200">
                <a:latin typeface="Times New Roman" pitchFamily="18"/>
              </a:rPr>
              <a:t>- potrošni materijal , literatura</a:t>
            </a:r>
          </a:p>
          <a:p>
            <a:pPr lvl="0"/>
            <a:r>
              <a:rPr lang="hr-HR" sz="1200">
                <a:latin typeface="Times New Roman" pitchFamily="18"/>
              </a:rPr>
              <a:t>VREDNOVANJE:</a:t>
            </a:r>
          </a:p>
          <a:p>
            <a:pPr lvl="0"/>
            <a:r>
              <a:rPr lang="hr-HR" sz="1200">
                <a:latin typeface="Times New Roman" pitchFamily="18"/>
              </a:rPr>
              <a:t>- fotografije i članak za web stranicu škole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0868B6-D328-4084-8B23-9BC8FE1B12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11.15.  PROJEKT : OGLEDALO NAŠE ŠKOLE   ( 3. r.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89A205-CD91-40A2-B750-3FBF9F55EE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CILJ: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zapušteno školsko dvorište pretvoriti u cvjetnu oazu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osigurati visoku razinu aktivnosti učenika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društveno korisnim aktivnostima rješavati konkretne društvene probleme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NOSITELJ AKTIVNOSTI 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Anamarija Hatadi Ostojić, 3.r. Kali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NAČIN REALIZACIJE: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sudjelovanje u različitim aktivnostima i stjecanje kompetencija projektnom nastavom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tijekom šk.g. 2023./2024.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potrošni materijal, literatura, suradnja s roditeljima i mještanima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 </a:t>
            </a: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vođenje mape Građanin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Izgled vrta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Fotografije i članak za web stranicu škole  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endParaRPr lang="hr-HR" sz="1400">
              <a:effectLst>
                <a:outerShdw dist="17962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AED1A-2ACC-47FF-B682-085D6FB479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/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11.16.PROJEKT :ETWINNING PROJEKT: 150 GODINA IVANE BRLIĆ MAŽURANIĆ  ( 3.r.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0A1517-262D-493D-B7BA-BB411C66BA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upoznati život  i djelo  Ivane Brlić- Mažuranić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poticati pisanje, čitanje i ljubav prema književnosti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razvijati interes za istraživanje i istraživački pristup u učenju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primjenjivati stečena znanja u svakodnevnom životu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razvijati pozitivan odnos prema radu i vrijednostima rada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poticati učenike kako suradnički učiti i kako izraziti vlastite želje i interese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utjecati na razvoj sposobnosti ocjene i objektivne procjene nekog rada i prihvaćanje objektivne procjene od strane  drugih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 AKTIVNOSTI 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učiteljica Anamarija Hatadi Ostojić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lvl="0">
              <a:spcBef>
                <a:spcPts val="350"/>
              </a:spcBef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projektno radionički pristup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tijekom šk.g. 2023./2024.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 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potrošni materijal, literatura, suradnja s roditeljima i mještanima</a:t>
            </a:r>
          </a:p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I NAČIN KORIŠTENJA REZULTATA REDNOVANJA :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samovrednovanje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 usmena evaluacija rada , fotografije i članak za web stranicu škole</a:t>
            </a:r>
          </a:p>
          <a:p>
            <a:pPr lvl="0"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A581D-F6ED-40C1-AA0F-427F5B02F1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59999"/>
            <a:ext cx="8229600" cy="1384557"/>
          </a:xfrm>
        </p:spPr>
        <p:txBody>
          <a:bodyPr/>
          <a:lstStyle/>
          <a:p>
            <a:pPr lvl="0"/>
            <a:r>
              <a:rPr lang="hr-HR" sz="2400">
                <a:solidFill>
                  <a:srgbClr val="FF8000"/>
                </a:solidFill>
              </a:rPr>
              <a:t>11.17. PROJEKT : GLOBAL SCHOOL PLAY DAY (3. R.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E92983-BAEA-4D51-99F8-62790FEF8B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/>
              <a:t>CILJ:</a:t>
            </a:r>
          </a:p>
          <a:p>
            <a:pPr lvl="0"/>
            <a:r>
              <a:rPr lang="hr-HR" sz="1400"/>
              <a:t>- provesti jedan dan u školi  bez knjiga kroz igru</a:t>
            </a:r>
          </a:p>
          <a:p>
            <a:pPr lvl="0"/>
            <a:r>
              <a:rPr lang="hr-HR" sz="1400"/>
              <a:t>NAMJENA:</a:t>
            </a:r>
          </a:p>
          <a:p>
            <a:pPr lvl="0"/>
            <a:r>
              <a:rPr lang="hr-HR" sz="1400"/>
              <a:t>- naučiti organizirati i ispuniti slobodno  vrijeme</a:t>
            </a:r>
          </a:p>
          <a:p>
            <a:pPr lvl="0"/>
            <a:r>
              <a:rPr lang="hr-HR" sz="1400"/>
              <a:t>- razvijanje socijalnih vještina, poštivanja pravila</a:t>
            </a:r>
          </a:p>
          <a:p>
            <a:pPr lvl="0"/>
            <a:r>
              <a:rPr lang="hr-HR" sz="1400"/>
              <a:t>NOSITELJ:</a:t>
            </a:r>
          </a:p>
          <a:p>
            <a:pPr lvl="0"/>
            <a:r>
              <a:rPr lang="hr-HR" sz="1400"/>
              <a:t>- učiteljica Anamarija Hatadi Ostojić</a:t>
            </a:r>
          </a:p>
          <a:p>
            <a:pPr lvl="0"/>
            <a:r>
              <a:rPr lang="hr-HR" sz="1400"/>
              <a:t>NAČIN REALIZACIJE :</a:t>
            </a:r>
          </a:p>
          <a:p>
            <a:pPr lvl="0"/>
            <a:r>
              <a:rPr lang="hr-HR" sz="1400"/>
              <a:t>- učenici će knjige u svojim torbama zamijeniti igračkama</a:t>
            </a:r>
          </a:p>
          <a:p>
            <a:pPr lvl="0"/>
            <a:r>
              <a:rPr lang="hr-HR" sz="1400"/>
              <a:t>- zajednička igra</a:t>
            </a:r>
          </a:p>
          <a:p>
            <a:pPr lvl="0"/>
            <a:r>
              <a:rPr lang="hr-HR" sz="1400"/>
              <a:t>VREMENIK:</a:t>
            </a:r>
          </a:p>
          <a:p>
            <a:pPr lvl="0"/>
            <a:r>
              <a:rPr lang="hr-HR" sz="1400"/>
              <a:t>- veljača 2024.</a:t>
            </a:r>
          </a:p>
          <a:p>
            <a:pPr lvl="0"/>
            <a:r>
              <a:rPr lang="hr-HR" sz="1400"/>
              <a:t>TROŠKOVNIK:</a:t>
            </a:r>
          </a:p>
          <a:p>
            <a:pPr lvl="0"/>
            <a:r>
              <a:rPr lang="hr-HR" sz="1400"/>
              <a:t>- vlastite igračke učenika</a:t>
            </a:r>
          </a:p>
          <a:p>
            <a:pPr lvl="0"/>
            <a:r>
              <a:rPr lang="hr-HR" sz="1400"/>
              <a:t>VREDNOVANJE:</a:t>
            </a:r>
          </a:p>
          <a:p>
            <a:pPr lvl="0"/>
            <a:r>
              <a:rPr lang="hr-HR" sz="1400"/>
              <a:t>- fotografije, članak za web stranicu škole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F4549-8B7C-4DE2-9DDC-08168AD37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hr-HR" sz="2400">
                <a:solidFill>
                  <a:srgbClr val="FF8000"/>
                </a:solidFill>
                <a:latin typeface="Times New Roman" pitchFamily="18"/>
              </a:rPr>
              <a:t>11.18. PROJEKT : MOJ GRAD ( 3.R.KALI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C5EB44-60EF-4923-8F84-D9ACA784E1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800"/>
              <a:t>CILJ:</a:t>
            </a:r>
          </a:p>
          <a:p>
            <a:pPr lvl="0"/>
            <a:r>
              <a:rPr lang="hr-HR" sz="1800"/>
              <a:t>- upoznati  svoj grad kao gospodarsko, kulturno, povijesno i županijsko središte</a:t>
            </a:r>
          </a:p>
          <a:p>
            <a:pPr lvl="0"/>
            <a:r>
              <a:rPr lang="hr-HR" sz="1800"/>
              <a:t>NAMJENA:</a:t>
            </a:r>
          </a:p>
          <a:p>
            <a:pPr lvl="0"/>
            <a:r>
              <a:rPr lang="hr-HR" sz="1800"/>
              <a:t>- istraživačkim pristupom , problemskim učenjem, iskustvenim učenjem temeljenim na praktičnom radu, odnosno učenjem djelovanjem i učenjem doživljajima osigurati visoku razinu aktivnosti učenika</a:t>
            </a:r>
          </a:p>
          <a:p>
            <a:pPr lvl="0"/>
            <a:r>
              <a:rPr lang="hr-HR" sz="1800"/>
              <a:t>- Obogaćivanje rječnika zavičajnog govorab</a:t>
            </a:r>
          </a:p>
          <a:p>
            <a:pPr lvl="0"/>
            <a:r>
              <a:rPr lang="hr-HR" sz="1800"/>
              <a:t>NOSITELJ:</a:t>
            </a:r>
          </a:p>
          <a:p>
            <a:pPr lvl="0"/>
            <a:r>
              <a:rPr lang="hr-HR" sz="1800"/>
              <a:t>- Anamarija Hatadi Ostojić</a:t>
            </a:r>
          </a:p>
          <a:p>
            <a:pPr lvl="0"/>
            <a:r>
              <a:rPr lang="hr-HR" sz="1800"/>
              <a:t>NAČIN REALIZACIJE :</a:t>
            </a:r>
          </a:p>
          <a:p>
            <a:pPr lvl="0"/>
            <a:r>
              <a:rPr lang="hr-HR" sz="1800"/>
              <a:t>-čitanje tekstova, opisivanje, raspravljanje , izvješćivanje, likovno izražavanje,  ples i pjesma , igranje starih igara, izrađivanje plakatab, grafička prezentacija , snimanje kraćih audio vizualnih zapisa</a:t>
            </a:r>
          </a:p>
          <a:p>
            <a:pPr lvl="0"/>
            <a:r>
              <a:rPr lang="hr-HR" sz="1800"/>
              <a:t>VREMENIK:</a:t>
            </a:r>
          </a:p>
          <a:p>
            <a:pPr lvl="0"/>
            <a:r>
              <a:rPr lang="hr-HR" sz="1800"/>
              <a:t>- u tijeku školske godine 2023. / 2024.</a:t>
            </a:r>
          </a:p>
          <a:p>
            <a:pPr lvl="0"/>
            <a:r>
              <a:rPr lang="hr-HR" sz="1800"/>
              <a:t>TROŠKOVNIK:</a:t>
            </a:r>
          </a:p>
          <a:p>
            <a:pPr lvl="0"/>
            <a:r>
              <a:rPr lang="hr-HR" sz="1800"/>
              <a:t>- potrošni materijal, literatura</a:t>
            </a:r>
          </a:p>
          <a:p>
            <a:pPr lvl="0"/>
            <a:r>
              <a:rPr lang="hr-HR" sz="1800"/>
              <a:t>VREDNOVANJE:</a:t>
            </a:r>
          </a:p>
          <a:p>
            <a:pPr lvl="0"/>
            <a:r>
              <a:rPr lang="hr-HR" sz="1800"/>
              <a:t>- liste za procjenu, umne mape , grafički prikazi</a:t>
            </a:r>
          </a:p>
          <a:p>
            <a:pPr lvl="0"/>
            <a:r>
              <a:rPr lang="hr-HR" sz="1800"/>
              <a:t>- predstavljanje projekta roditeljima i ostalim učenicima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FDE4B-1E25-40DD-AA38-530CC3D768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955" y="758878"/>
            <a:ext cx="7750079" cy="1295284"/>
          </a:xfrm>
        </p:spPr>
        <p:txBody>
          <a:bodyPr lIns="91440" tIns="45720" rIns="91440" bIns="45720"/>
          <a:lstStyle/>
          <a:p>
            <a:pPr lvl="0" hangingPunct="1">
              <a:buClr>
                <a:srgbClr val="FF9900"/>
              </a:buClr>
              <a:buSzPct val="100000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IZBORNA NASTAVA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TALIJANSKI JEZIK; NJEMAČKI JEZIK;  INFORMATIKA; VJERONAUK ;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697F43-F495-4091-8FBE-F868A0A99A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844637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 zadovoljavanje interesa učenika van redovnog odgojno-obrazovnog programa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 stjecanje temeljnih kompetencija u izabranom programu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 mogućnost odabira iz ponuđenog izbornog programa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 sudjelovanje na priredbama, 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NOSITELJI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 učiteljica talijanskog jezika Maja Grzunov , učiteljica njemačkog jezika  Suzana Bikić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učitelj informatike Robert Šimićev  za 7. i 8. razred , učiteljica Sunčana kolega -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Informatika u razrednoj nastavi,  učiteljice vjeronauka Lucija Bašić , Ivana Zrilić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-  prema  planu i programu za talijanski i njemački nastava se provodi u školskim prostorima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- za informatiku i vjeronauk  nastava se odvija u školskim prostorima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-  tijekom školske godine 2 sata tjedno,   70 sati godišnje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-  učenici će koristiti svoj vlastiti pribor ( udžbenici, bilježnice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-  didaktička sredstva i pomagala koja škola posjeduje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VREDNOVANJE I NAČIN KORIŠTENJA REZULTATA REDNOVANJA : </a:t>
            </a:r>
            <a:b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-  opisno i brojčano praćenje napredovanja učenika u skladu s Pravilnikom o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ocjenjivanju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- postignuća na natjecanjima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- samovrednovanje ( upitnici i ankete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- Poticaj u kontinuiranom radu tijekom nastavnog procesa. Povećanje kvalitete rada.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6BF8E-3F1F-44CB-9CC7-EF1A95C3B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11.19. PROJEKT: DIOGENESIS – antička znanja za održivi razvoj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CE0D9E-1216-4541-99D3-AC5A3254EF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797" y="1619996"/>
            <a:ext cx="8100002" cy="4140000"/>
          </a:xfrm>
        </p:spPr>
        <p:txBody>
          <a:bodyPr/>
          <a:lstStyle/>
          <a:p>
            <a:pPr lvl="0"/>
            <a:r>
              <a:rPr lang="hr-HR" sz="1600">
                <a:latin typeface="Times New Roman" pitchFamily="18"/>
              </a:rPr>
              <a:t>CILJEVI:</a:t>
            </a:r>
          </a:p>
          <a:p>
            <a:pPr lvl="0"/>
            <a:r>
              <a:rPr lang="hr-HR" sz="1600">
                <a:latin typeface="Times New Roman" pitchFamily="18"/>
              </a:rPr>
              <a:t>- poticanje i očuvanja kulturne ii prirodne baštine , razvoj poduzetničkih aktivnosti ,razvoj kritičkog i kreativnog razmišljanja kod djece</a:t>
            </a:r>
          </a:p>
          <a:p>
            <a:pPr lvl="0"/>
            <a:r>
              <a:rPr lang="hr-HR" sz="1600">
                <a:latin typeface="Times New Roman" pitchFamily="18"/>
              </a:rPr>
              <a:t>-   razvijanje suradničkog učenja</a:t>
            </a:r>
          </a:p>
          <a:p>
            <a:pPr lvl="0"/>
            <a:r>
              <a:rPr lang="hr-HR" sz="1600">
                <a:latin typeface="Times New Roman" pitchFamily="18"/>
              </a:rPr>
              <a:t>NAMJENA:</a:t>
            </a:r>
          </a:p>
          <a:p>
            <a:pPr lvl="0"/>
            <a:r>
              <a:rPr lang="hr-HR" sz="1600">
                <a:latin typeface="Times New Roman" pitchFamily="18"/>
              </a:rPr>
              <a:t>- promoviranje konkretne prakse u lokalnoj zajednici</a:t>
            </a:r>
          </a:p>
          <a:p>
            <a:pPr lvl="0"/>
            <a:r>
              <a:rPr lang="hr-HR" sz="1600">
                <a:latin typeface="Times New Roman" pitchFamily="18"/>
              </a:rPr>
              <a:t>- poticanje učenika na preuzimanje odgovornosti i inicijative u svojoj okolini</a:t>
            </a:r>
          </a:p>
          <a:p>
            <a:pPr lvl="0"/>
            <a:r>
              <a:rPr lang="hr-HR" sz="1600">
                <a:latin typeface="Times New Roman" pitchFamily="18"/>
              </a:rPr>
              <a:t>- promicanje aktivnog građanstva na više razina</a:t>
            </a:r>
          </a:p>
          <a:p>
            <a:pPr lvl="0"/>
            <a:r>
              <a:rPr lang="hr-HR" sz="1600">
                <a:latin typeface="Times New Roman" pitchFamily="18"/>
              </a:rPr>
              <a:t>- poticanje učeničkog razmišljanja  o sebi i zajednici , odnosno o svom utjecaju na zajednicu</a:t>
            </a:r>
          </a:p>
          <a:p>
            <a:pPr lvl="0"/>
            <a:r>
              <a:rPr lang="hr-HR" sz="1600">
                <a:latin typeface="Times New Roman" pitchFamily="18"/>
              </a:rPr>
              <a:t>NOSITELJI:</a:t>
            </a:r>
          </a:p>
          <a:p>
            <a:pPr lvl="0"/>
            <a:r>
              <a:rPr lang="hr-HR" sz="1600">
                <a:latin typeface="Times New Roman" pitchFamily="18"/>
              </a:rPr>
              <a:t>-  Milena Ćurko, učiteljica 2.i 4. . Poljana ,  </a:t>
            </a:r>
          </a:p>
          <a:p>
            <a:pPr lvl="0"/>
            <a:r>
              <a:rPr lang="hr-HR" sz="1600">
                <a:latin typeface="Times New Roman" pitchFamily="18"/>
              </a:rPr>
              <a:t>VREMENIK:</a:t>
            </a:r>
          </a:p>
          <a:p>
            <a:pPr lvl="0"/>
            <a:r>
              <a:rPr lang="hr-HR" sz="1600">
                <a:latin typeface="Times New Roman" pitchFamily="18"/>
              </a:rPr>
              <a:t>-  u tijeku šk.g. 2023./2024.</a:t>
            </a:r>
          </a:p>
          <a:p>
            <a:pPr lvl="0"/>
            <a:r>
              <a:rPr lang="hr-HR" sz="16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600">
                <a:latin typeface="Times New Roman" pitchFamily="18"/>
              </a:rPr>
              <a:t>- samostalno istraživanje, suradnja</a:t>
            </a:r>
          </a:p>
          <a:p>
            <a:pPr lvl="0"/>
            <a:r>
              <a:rPr lang="hr-HR" sz="1600">
                <a:latin typeface="Times New Roman" pitchFamily="18"/>
              </a:rPr>
              <a:t>- sokratski dijalog</a:t>
            </a:r>
          </a:p>
          <a:p>
            <a:pPr lvl="0"/>
            <a:r>
              <a:rPr lang="hr-HR" sz="1600">
                <a:latin typeface="Times New Roman" pitchFamily="18"/>
              </a:rPr>
              <a:t>- metoda zajednice filozofskih istraživača</a:t>
            </a:r>
          </a:p>
          <a:p>
            <a:pPr lvl="0"/>
            <a:r>
              <a:rPr lang="hr-HR" sz="1600">
                <a:latin typeface="Times New Roman" pitchFamily="18"/>
              </a:rPr>
              <a:t>- metode kritičkog čitanja i pisanja</a:t>
            </a:r>
          </a:p>
          <a:p>
            <a:pPr lvl="0"/>
            <a:r>
              <a:rPr lang="hr-HR" sz="1600">
                <a:latin typeface="Times New Roman" pitchFamily="18"/>
              </a:rPr>
              <a:t>TROŠKOVNIK:</a:t>
            </a:r>
          </a:p>
          <a:p>
            <a:pPr lvl="0"/>
            <a:r>
              <a:rPr lang="hr-HR" sz="1600">
                <a:latin typeface="Times New Roman" pitchFamily="18"/>
              </a:rPr>
              <a:t>-svi će resursi biti osigurani preko projekta i projektnih aktivnosti  </a:t>
            </a:r>
          </a:p>
          <a:p>
            <a:pPr lvl="0"/>
            <a:r>
              <a:rPr lang="hr-HR" sz="1600">
                <a:latin typeface="Times New Roman" pitchFamily="18"/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latin typeface="Times New Roman" pitchFamily="18"/>
              </a:rPr>
              <a:t>        -  samovrednovanje i vrednovanje ( evaluacijski listići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latin typeface="Times New Roman" pitchFamily="18"/>
              </a:rPr>
              <a:t>        -  analiza rada radi podizanja kvalitete rada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600">
                <a:latin typeface="Times New Roman" pitchFamily="18"/>
              </a:rPr>
              <a:t>        - priručnik </a:t>
            </a:r>
            <a:r>
              <a:rPr lang="hr-HR" sz="16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</a:rPr>
              <a:t>   </a:t>
            </a:r>
          </a:p>
          <a:p>
            <a:pPr lvl="0"/>
            <a:endParaRPr lang="hr-HR" sz="1600">
              <a:latin typeface="Times New Roman" pitchFamily="18"/>
            </a:endParaRPr>
          </a:p>
          <a:p>
            <a:pPr lvl="0"/>
            <a:r>
              <a:rPr lang="hr-HR" sz="1600">
                <a:latin typeface="Times New Roman" pitchFamily="18"/>
              </a:rPr>
              <a:t>  </a:t>
            </a: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r>
              <a:rPr lang="hr-HR" sz="1200">
                <a:latin typeface="Times New Roman" pitchFamily="18"/>
              </a:rPr>
              <a:t>   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49E6F0-1DD9-46A4-A287-E4C63F0AAB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</a:rPr>
              <a:t>11.20. PROJEKT : BAŠTINA ZADARSKE ŽUPANIJE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3AC071-57B1-4DAC-8E4C-CCB6EAAE86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600"/>
              <a:t>CILJEVI:</a:t>
            </a:r>
          </a:p>
          <a:p>
            <a:pPr lvl="0"/>
            <a:r>
              <a:rPr lang="hr-HR" sz="1600"/>
              <a:t>- upoznavanje s baštinom zadarske županije</a:t>
            </a:r>
          </a:p>
          <a:p>
            <a:pPr lvl="0"/>
            <a:r>
              <a:rPr lang="hr-HR" sz="1600"/>
              <a:t>- poticanje na očuvanje kulturne i prirodne baštine Zadarske županije</a:t>
            </a:r>
          </a:p>
          <a:p>
            <a:pPr lvl="0"/>
            <a:r>
              <a:rPr lang="hr-HR" sz="1600"/>
              <a:t>- osvještavanje važnosti znanja o vlastitoj županiji i zavičaju kao dijela vlastita          </a:t>
            </a:r>
          </a:p>
          <a:p>
            <a:pPr lvl="0"/>
            <a:r>
              <a:rPr lang="hr-HR" sz="1600"/>
              <a:t>  identiteta</a:t>
            </a:r>
          </a:p>
          <a:p>
            <a:pPr lvl="0"/>
            <a:r>
              <a:rPr lang="hr-HR" sz="1600"/>
              <a:t>NAMJENA:</a:t>
            </a:r>
          </a:p>
          <a:p>
            <a:pPr lvl="0"/>
            <a:r>
              <a:rPr lang="hr-HR" sz="1600"/>
              <a:t>- promoviranje povijesti , kulture , običaja i konkretne prakse u lokalnoj zajednici</a:t>
            </a:r>
          </a:p>
          <a:p>
            <a:pPr lvl="0"/>
            <a:r>
              <a:rPr lang="hr-HR" sz="1600"/>
              <a:t>- poticanje učenika na preuzimanje odgovornosti i inicijative u svojoj okolini</a:t>
            </a:r>
          </a:p>
          <a:p>
            <a:pPr lvl="0"/>
            <a:r>
              <a:rPr lang="hr-HR" sz="1600"/>
              <a:t>- promicanje aktivnog građanstva na više razina</a:t>
            </a:r>
          </a:p>
          <a:p>
            <a:pPr lvl="0"/>
            <a:r>
              <a:rPr lang="hr-HR" sz="1600"/>
              <a:t>- poticanje učeničkog razmišljanja o sebi i zajednici</a:t>
            </a:r>
          </a:p>
          <a:p>
            <a:pPr lvl="0"/>
            <a:r>
              <a:rPr lang="hr-HR" sz="1600"/>
              <a:t>NAČIN REALIZACIJE :</a:t>
            </a:r>
          </a:p>
          <a:p>
            <a:pPr lvl="0"/>
            <a:r>
              <a:rPr lang="hr-HR" sz="1600"/>
              <a:t>- eksperimentalni program ( 10 nastavnih jedinica )</a:t>
            </a:r>
          </a:p>
          <a:p>
            <a:pPr lvl="0"/>
            <a:r>
              <a:rPr lang="hr-HR" sz="1600"/>
              <a:t>- problemsko poučavanje</a:t>
            </a:r>
          </a:p>
          <a:p>
            <a:pPr lvl="0"/>
            <a:r>
              <a:rPr lang="hr-HR" sz="1600"/>
              <a:t>- heurističko poučavanje</a:t>
            </a:r>
          </a:p>
          <a:p>
            <a:pPr lvl="0"/>
            <a:r>
              <a:rPr lang="hr-HR" sz="1600"/>
              <a:t>- predavanja</a:t>
            </a:r>
          </a:p>
          <a:p>
            <a:pPr lvl="0"/>
            <a:r>
              <a:rPr lang="hr-HR" sz="1600"/>
              <a:t>- sokratovski dijalog</a:t>
            </a:r>
          </a:p>
          <a:p>
            <a:pPr lvl="0"/>
            <a:r>
              <a:rPr lang="hr-HR" sz="1600"/>
              <a:t>- metoda samostalnog istraživanja</a:t>
            </a:r>
          </a:p>
          <a:p>
            <a:pPr lvl="0"/>
            <a:r>
              <a:rPr lang="hr-HR" sz="1600"/>
              <a:t>NOSITELJ:</a:t>
            </a:r>
          </a:p>
          <a:p>
            <a:pPr lvl="0"/>
            <a:r>
              <a:rPr lang="hr-HR" sz="1600"/>
              <a:t>- učiteljica Milena Ćurko,   4. r. Poljana</a:t>
            </a:r>
          </a:p>
          <a:p>
            <a:pPr lvl="0"/>
            <a:r>
              <a:rPr lang="hr-HR" sz="1600"/>
              <a:t>VREMENIK :</a:t>
            </a:r>
          </a:p>
          <a:p>
            <a:pPr lvl="0"/>
            <a:r>
              <a:rPr lang="hr-HR" sz="1600"/>
              <a:t>- od 1. 11. 2023. - 30. 4. 2024.  </a:t>
            </a:r>
          </a:p>
          <a:p>
            <a:pPr lvl="0"/>
            <a:r>
              <a:rPr lang="hr-HR" sz="1600"/>
              <a:t>TROŠKOVNIK:</a:t>
            </a:r>
          </a:p>
          <a:p>
            <a:pPr lvl="0"/>
            <a:r>
              <a:rPr lang="hr-HR" sz="1600"/>
              <a:t>- LCD projektor, dodatni materijali</a:t>
            </a:r>
          </a:p>
          <a:p>
            <a:pPr lvl="0"/>
            <a:r>
              <a:rPr lang="hr-HR" sz="1600"/>
              <a:t>VREDNOVANJE:</a:t>
            </a:r>
          </a:p>
          <a:p>
            <a:pPr lvl="0"/>
            <a:r>
              <a:rPr lang="hr-HR" sz="1600"/>
              <a:t>- evaluacijski listići, priručnici</a:t>
            </a:r>
          </a:p>
          <a:p>
            <a:pPr lvl="0"/>
            <a:endParaRPr lang="hr-HR" sz="1600"/>
          </a:p>
          <a:p>
            <a:pPr lvl="0"/>
            <a:endParaRPr lang="hr-HR" sz="16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95BE2-99C6-4235-B764-3BCD7BF1DB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36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11.21.  PROJEKT: VRTIM ZDRAVI FILM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380884-6D69-4B32-9DCC-9153C8E52B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Educirati učenika o pravilnim prehrambenim navikama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Poticati učenika  na povećanje tjelesne aktivnosti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Unaprijediti znanja učenika o poboljšanju kvalitete života putem prehrane i tjelesne aktivnosti senzibilizacijom kroz sportske vrijednosti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Poticati okoline ( roditelje, učenike, učitelje ) da budu spremne na prihvaćanje i podržavanje promjena prehrambenih navika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NAMJENA. –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Educiranje učenika 7. razreda o prehrambenim navikama i poticanje na bavljenje redovnim tjelesnim aktivnostima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Educiranje roditelja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Educiranje nastavnika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Ana Eškinja , prof tjelesne i zdravstvene kulture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Projekt se sastoji od 4 dijela : edukacije, aktivacije, motivacije i evaluacije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 tijeku šk.g. 2023./2024.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Sav potrebni materijal za provedbu projekta je osiguran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I NAČIN  KORIŠTENJA  REZULTATA VREDNOVANJA 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Program je evaluiran i ima suglasnost Ministarstva znanosti i obrazovanja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BB86C-BAC6-4D02-A0FD-F59B976A6B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67123"/>
            <a:ext cx="8229600" cy="1434602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FF8000"/>
                </a:solidFill>
              </a:rPr>
              <a:t>11.22.  SUNCE – IZVOR ŽIVOTA  I OBNOVLJIVI IZVOR ENERGIJE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FB7E63-BCBA-4078-AFA3-BD0DBBA095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401" y="1825197"/>
            <a:ext cx="8229600" cy="4114800"/>
          </a:xfrm>
        </p:spPr>
        <p:txBody>
          <a:bodyPr/>
          <a:lstStyle/>
          <a:p>
            <a:pPr lvl="0"/>
            <a:r>
              <a:rPr lang="hr-HR" sz="1400"/>
              <a:t>  </a:t>
            </a:r>
            <a:r>
              <a:rPr lang="hr-HR" sz="1400">
                <a:latin typeface="Times New Roman" pitchFamily="18"/>
              </a:rPr>
              <a:t>CILJEVI :</a:t>
            </a:r>
          </a:p>
          <a:p>
            <a:pPr lvl="0" algn="just">
              <a:spcBef>
                <a:spcPts val="300"/>
              </a:spcBef>
            </a:pPr>
            <a:r>
              <a:rPr lang="hr-HR" sz="1400"/>
              <a:t>-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razvijati  učeničke potencijale na  intelektualnom i  umjetničkom planu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razvijati  socijalne vještine, motivaciju, emocionalnu inteligenciju, timski rad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razvijati  kritičkog promišljanja</a:t>
            </a:r>
          </a:p>
          <a:p>
            <a:pPr lvl="0" algn="just"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 </a:t>
            </a:r>
            <a:r>
              <a:rPr lang="hr-HR" sz="1400"/>
              <a:t> </a:t>
            </a:r>
          </a:p>
          <a:p>
            <a:pPr lvl="0" algn="just">
              <a:spcBef>
                <a:spcPts val="300"/>
              </a:spcBef>
            </a:pPr>
            <a:r>
              <a:rPr lang="hr-HR" sz="1400"/>
              <a:t>-</a:t>
            </a:r>
            <a:r>
              <a:rPr lang="hr-HR" sz="1400">
                <a:latin typeface="Times New Roman" pitchFamily="18"/>
              </a:rPr>
              <a:t> podizanje ekološke svijesti kod učenika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razumijevanje interakcije između Sunca i Zemlje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usvajanje novih činjenica o Suncu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NOSITELJI: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predmetni učitelji i učenici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aktivnosti o suncu unutar svakog predmeta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prezentacija učinjenog na Svjetski dan Sunca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VREMENIK :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u tijeku šk. g.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TROŠKOVNIK :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sredstva potrebna za realizaciju projekta snosit će škola i roditelji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izložba radova</a:t>
            </a:r>
          </a:p>
          <a:p>
            <a:pPr lvl="0" algn="just">
              <a:spcBef>
                <a:spcPts val="300"/>
              </a:spcBef>
            </a:pPr>
            <a:r>
              <a:rPr lang="hr-HR" sz="1400">
                <a:latin typeface="Times New Roman" pitchFamily="18"/>
              </a:rPr>
              <a:t>- evaluacijski listići</a:t>
            </a:r>
          </a:p>
          <a:p>
            <a:pPr lvl="0" algn="just">
              <a:spcBef>
                <a:spcPts val="300"/>
              </a:spcBef>
            </a:pPr>
            <a:endParaRPr lang="hr-HR" sz="14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61A1A-8B3C-4F3C-969E-806E9C617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12. OBILJEŽAVANJA  </a:t>
            </a:r>
            <a:b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12.1. DANI KRUHA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04235EA-F8A7-4E13-B129-342DF428BC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1905115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stjecanje i proširivanje znanja o plodovima zemlje, načinima pripreme žitarica, povrća i voća i spremanja hrane za zimu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povezivanje važnosti zdrave hrane kao plodova zemlje sa zdravom prehranom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povezivanje uzročno-posljedičnih veza prirodnih zakonitosti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razvijanje ekološke svijesti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razvijanje usmenog, pismenog i likovnog izražavanja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razrednici od 1. do 4. razreda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izrada jela od žitarica, voća i povrća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prezentacija krušnih i zdravih proizvoda i namirnica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listopad 2023.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troškove nabave namirnica snosit će škola i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I NAČIN KORIŠTENJA REZULTATA VREDNOVANJA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praćenje i analiza rada i zalaganja učenika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osobno zadovoljstvo učenika, roditelja i učenika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AutoShape 7" descr="Slikovni rezultat za dani kruha">
            <a:extLst>
              <a:ext uri="{FF2B5EF4-FFF2-40B4-BE49-F238E27FC236}">
                <a16:creationId xmlns:a16="http://schemas.microsoft.com/office/drawing/2014/main" id="{5ACA4582-CD2F-4603-9536-D407C91F296A}"/>
              </a:ext>
            </a:extLst>
          </p:cNvPr>
          <p:cNvSpPr/>
          <p:nvPr/>
        </p:nvSpPr>
        <p:spPr>
          <a:xfrm>
            <a:off x="155521" y="46076"/>
            <a:ext cx="304915" cy="3049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Microsoft YaHei" pitchFamily="2"/>
              <a:cs typeface="Arial" pitchFamily="2"/>
            </a:endParaRPr>
          </a:p>
        </p:txBody>
      </p:sp>
      <p:pic>
        <p:nvPicPr>
          <p:cNvPr id="5" name="Picture 9" descr="Slikovni rezultat za dani kruha">
            <a:extLst>
              <a:ext uri="{FF2B5EF4-FFF2-40B4-BE49-F238E27FC236}">
                <a16:creationId xmlns:a16="http://schemas.microsoft.com/office/drawing/2014/main" id="{FE81BB27-01E3-4DB0-8956-8076898B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77277" y="4092122"/>
            <a:ext cx="2466722" cy="18478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B02EA-DC5E-4E7B-BB44-BD90D03491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/>
            <a:r>
              <a:rPr lang="hr-HR" sz="36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12.2.  </a:t>
            </a:r>
            <a:r>
              <a:rPr lang="hr-HR" sz="32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OLIMPIJSKI DAN I SVJETSKI DAN SPORTA ( 3.r. KALI , 1. - 1.- 4.r. Preko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CB667E-6ED1-49BE-957F-E4B8EB1ED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uočavanje i primjenjivanje  tolerantnih i  prihvatljivih oblika navijanja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prepoznavanje i rješavanje  nesporazume  nenasilnim postupcima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prihvaćanje odgovornosti za svoje postupke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poštivanje pravila  grupe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razvijanje emocionalne regulacije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upoznati osnovna načela olimpijade i primjenjivati ih u svakodnevnom životu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NOSITELJ AKTIVNOSTI 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Anamarija Hatadi Ostojić , 3.r. Kali , Lidija Lončar 1.r. , Margareta Jurina 2.r, Ljiljana Juravić 3.r. , Melani Tomić 4.r. ,  Preko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NAČIN REALIZACIJE 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obilježiti mjesec listopad 2023. i  svibanj 2024.  nizom različitih sportskih aktivnosti koje svoj temelj imaju u tradicijskim igrama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tijekom šk.g.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 algn="just">
              <a:spcBef>
                <a:spcPts val="35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prezentacija, rekviziti za TZK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 </a:t>
            </a: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 algn="just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samovrednovanje, usmena evaluacija rada, rezultati natjecanja, fotografije, članak za web stranicu škole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51BED-7CB8-4A57-AC3D-880B5388F5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12.3.  BOŽIĆNI FESTIVAL 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1CFF46-3972-4784-9EEB-0A300AC9B3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9002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  Isticati važnost života  po Božjim zakonima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Njegovati Božićne običaje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Prezentirati učenička postignuća na izvannastavnim aktivnostima vezana za temu Božić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Učiteljice razredne nastave u područnim školama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Matična škola :  učenici , učiteljice razredne nastave  i  razrednici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21. prosinca  2023.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Materijali za izradu rekvizita, za izradu kostima, matrice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Kroz redovite sate izvannastavnih aktivnosti uvježbavanje dogovorenog programa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   Osobno zadovoljstvo učenika, roditelja i učitelja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Priznanje drugih za uspješnost u radu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Poticaj u kontinuiranom radu u tijeku nastavnog procesa . Povećanje kvalitete rada .</a:t>
            </a:r>
          </a:p>
          <a:p>
            <a:pPr lvl="0" hangingPunct="1">
              <a:lnSpc>
                <a:spcPct val="80000"/>
              </a:lnSpc>
              <a:spcBef>
                <a:spcPts val="35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4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4CE62EEC-3069-479C-A2A8-209270D6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0360" y="404640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CEFC8-C111-4E0C-ABEE-F6C715FBC8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36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12.4. DAN RUŽIČASTIH MAJICA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E7838C-516F-411A-964E-4C0AB231DE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9002"/>
            <a:ext cx="8229600" cy="4114800"/>
          </a:xfrm>
        </p:spPr>
        <p:txBody>
          <a:bodyPr lIns="91440" tIns="45720" rIns="91440" bIns="45720"/>
          <a:lstStyle/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razvijanje vještina , znanja  i kompetencija koje doprinose učeniku da se uspješno nosi s izazovima na koje nailazi i izrasta u sretnu i                              zadovoljnu osobu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smanjivanje pojavnosti vršnjačkog nasilja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razvijanje kompetencija ( kognitivnih, emocionalnih i ponašajnih;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poučiti učenike zdravim stilovima života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doprinijeti razvoju otpornosti učenika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NOSITELJ: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Nadežda Deša, psihologinja,  pedagoginja , razrednici  i svi učitelji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NAČIN REALIZACIJE 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svi učenici će u školu doći s ružičastim majicama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 satovima razrednog odjela  održat će se radionice na temu prevencije ovisnosti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izrada panoa s porukama protiv nasilja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izložba radova u prostorima škole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zadnja srijeda u veljači 2024.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bez predviđenih troškova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-  samovrednovanje i vrednovanje od strane učenika i učitelja ( upitnici )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4A999-C87F-457D-A435-B4B4FCA62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67123"/>
            <a:ext cx="8229600" cy="1434602"/>
          </a:xfrm>
        </p:spPr>
        <p:txBody>
          <a:bodyPr anchorCtr="1"/>
          <a:lstStyle/>
          <a:p>
            <a:pPr lvl="0" algn="ctr"/>
            <a:r>
              <a:rPr lang="hr-HR"/>
              <a:t>  </a:t>
            </a:r>
            <a:r>
              <a:rPr lang="hr-HR">
                <a:solidFill>
                  <a:srgbClr val="FF8000"/>
                </a:solidFill>
              </a:rPr>
              <a:t>12.5. SVJETSKI DAN BROJA   PI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F17B8A-7306-4090-9FF0-BCA3A70C46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76515"/>
            <a:ext cx="8229600" cy="4418280"/>
          </a:xfrm>
        </p:spPr>
        <p:txBody>
          <a:bodyPr/>
          <a:lstStyle/>
          <a:p>
            <a:pPr lvl="0"/>
            <a:r>
              <a:rPr lang="hr-HR" sz="1400"/>
              <a:t>CILJEVI:</a:t>
            </a:r>
          </a:p>
          <a:p>
            <a:pPr lvl="0"/>
            <a:r>
              <a:rPr lang="hr-HR" sz="1400"/>
              <a:t>- razvijanje kritičkog promišljanja</a:t>
            </a:r>
          </a:p>
          <a:p>
            <a:pPr lvl="0"/>
            <a:r>
              <a:rPr lang="hr-HR" sz="1400"/>
              <a:t>- razvijati učeničke potencijalee na intelektualnom i umjetničkom planu  </a:t>
            </a:r>
          </a:p>
          <a:p>
            <a:pPr lvl="0"/>
            <a:r>
              <a:rPr lang="hr-HR" sz="1400"/>
              <a:t>NAMJENA :</a:t>
            </a:r>
          </a:p>
          <a:p>
            <a:pPr lvl="0"/>
            <a:r>
              <a:rPr lang="hr-HR" sz="1400"/>
              <a:t>- stvaranje sustavnih okvira za uključivanje i rad s potencijalno darovitim učenicima</a:t>
            </a:r>
          </a:p>
          <a:p>
            <a:pPr lvl="0"/>
            <a:r>
              <a:rPr lang="hr-HR" sz="1400"/>
              <a:t>- popularizacija znanosti</a:t>
            </a:r>
          </a:p>
          <a:p>
            <a:pPr lvl="0"/>
            <a:r>
              <a:rPr lang="hr-HR" sz="1400"/>
              <a:t>- razvijanje socijalnih vještina, motivacije, emocionalne inteligencije, timskog rada</a:t>
            </a:r>
          </a:p>
          <a:p>
            <a:pPr lvl="0"/>
            <a:r>
              <a:rPr lang="hr-HR" sz="1400"/>
              <a:t>NOSITELJI AKTIVNOSTI :</a:t>
            </a:r>
          </a:p>
          <a:p>
            <a:pPr lvl="0"/>
            <a:r>
              <a:rPr lang="hr-HR" sz="1400"/>
              <a:t>- učiteljice matematike Marija Perin i Matea Vidov Panić , predmetni učitelji i učenici</a:t>
            </a:r>
          </a:p>
          <a:p>
            <a:pPr lvl="0"/>
            <a:r>
              <a:rPr lang="hr-HR" sz="1400"/>
              <a:t>NAČIN REALIZACIJE :</a:t>
            </a:r>
          </a:p>
          <a:p>
            <a:pPr lvl="0"/>
            <a:r>
              <a:rPr lang="hr-HR" sz="1400"/>
              <a:t>- niz osmišljenih aktivnosti kojim će učenici i učitelji obilježiti Svjetski dan broja Pi</a:t>
            </a:r>
          </a:p>
          <a:p>
            <a:pPr lvl="0"/>
            <a:r>
              <a:rPr lang="hr-HR" sz="1400"/>
              <a:t>VREMENIK :</a:t>
            </a:r>
          </a:p>
          <a:p>
            <a:pPr lvl="0"/>
            <a:r>
              <a:rPr lang="hr-HR" sz="1400"/>
              <a:t>- 14. ožujka 2024.</a:t>
            </a:r>
          </a:p>
          <a:p>
            <a:pPr lvl="0"/>
            <a:r>
              <a:rPr lang="hr-HR" sz="1400"/>
              <a:t>TROŠKOVNIK :</a:t>
            </a:r>
          </a:p>
          <a:p>
            <a:pPr lvl="0"/>
            <a:r>
              <a:rPr lang="hr-HR" sz="1400"/>
              <a:t>- sredstva će osigurati škola i roditelji</a:t>
            </a:r>
          </a:p>
          <a:p>
            <a:pPr lvl="0"/>
            <a:r>
              <a:rPr lang="hr-HR" sz="1400"/>
              <a:t>VREDNOVANJE</a:t>
            </a:r>
          </a:p>
          <a:p>
            <a:pPr lvl="0"/>
            <a:r>
              <a:rPr lang="hr-HR" sz="1400"/>
              <a:t>- upitnici i evaluacijski listići   </a:t>
            </a:r>
          </a:p>
          <a:p>
            <a:pPr lvl="0"/>
            <a:r>
              <a:rPr lang="hr-HR" sz="1400"/>
              <a:t> 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1C16D-7CA1-4E14-A087-CC00E7410D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36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12.6. GLOBE DAN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E03A56-FA56-4A6A-9FB7-6B200E89A8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lvl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Upoznavanje ostalih učenika i nastavnika s radom GLOBE skupine u školi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Razvoj ekološke svijesti o očuvanju okoliša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Prezentacija rada i postignuća učenika u GLOBE programu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Prezentacija GLOBE projekta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Suradnja s medijima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Promocija škole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Njegovanje kolektivnog duha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NOSITELJ: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Jasminka Dubravica, prof.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NAČIN REALIZACIJE: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Provođenje radionica u 5. razredu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Svibanj 2024.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TROŠKOVNIK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U dogovoru sa školom</a:t>
            </a:r>
          </a:p>
          <a:p>
            <a:pPr lvl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I NAČIN KORIŠTENJA REZULTATA VREDNOVANJA </a:t>
            </a: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Zadovoljstvo učenika, učitelja i roditelja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Priznanje drugih za uspješnost</a:t>
            </a:r>
          </a:p>
          <a:p>
            <a:pPr lvl="0">
              <a:spcBef>
                <a:spcPts val="300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Izlaganje postera u holu škole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CD27CC-A7A6-418E-9A2F-59B8A06018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2.1. VJERONAUČNA OLIMPIJADA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555AAF5-5207-400D-9C35-3FE158B19F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55" y="1916280"/>
            <a:ext cx="8229600" cy="4114800"/>
          </a:xfrm>
        </p:spPr>
        <p:txBody>
          <a:bodyPr lIns="91440" tIns="45720" rIns="91440" bIns="45720"/>
          <a:lstStyle/>
          <a:p>
            <a:pPr marL="342717" lvl="0" indent="-342717" hangingPunct="1"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proširiti temeljna znanja o vjeri , vjerskim običajima i kulturi svoga naroda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razvijati toleranciju prema drugim vjerama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priprema učenika za natjecanje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NOSITELJ: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učiteljica vjeronauka Lucija Bašić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: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  individualni i grupni rad učenika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   slušanje, čitanje , govorenje , pisanje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  objašnjavanje, uvježbavanje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-    tijekom školske godine , 2 sata tjedno , 70 sati godišnje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stručna literatura</a:t>
            </a: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Osobno zadovoljstvo učenika , učitelja i roditelja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Priznanje drugih za uspješnost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i samovrednovanje ( evluacijski listići , rezultati s natjecanja )</a:t>
            </a: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hangingPunct="1"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342717" lvl="0" indent="-342717" hangingPunct="1"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C66F5-4B66-4CB7-BE4A-2B38B1D8C4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12.7.MEĐUNARODNI DAN ČAJA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FCC6E1-B77A-464E-BC7E-615A4A8F1D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79996"/>
            <a:ext cx="8229600" cy="4114800"/>
          </a:xfrm>
        </p:spPr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stjecanje i proširivanje znanja o čaju  ( multidisciplinarno – povijest , geografija , kemija , priroda,         biologija )</a:t>
            </a:r>
          </a:p>
          <a:p>
            <a:pPr lvl="0"/>
            <a:r>
              <a:rPr lang="hr-HR" sz="1400">
                <a:latin typeface="Times New Roman" pitchFamily="18"/>
              </a:rPr>
              <a:t>- razvijanje timskog rada</a:t>
            </a:r>
          </a:p>
          <a:p>
            <a:pPr lvl="0"/>
            <a:r>
              <a:rPr lang="hr-HR" sz="1400">
                <a:latin typeface="Times New Roman" pitchFamily="18"/>
              </a:rPr>
              <a:t>- razvijanje socijalnih vještina</a:t>
            </a:r>
          </a:p>
          <a:p>
            <a:pPr lvl="0"/>
            <a:r>
              <a:rPr lang="hr-HR" sz="14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multidisciplinarnim i radioničkim načinom rada poticati radoznalost i  aktivno traženje informacija</a:t>
            </a:r>
          </a:p>
          <a:p>
            <a:pPr lvl="0"/>
            <a:r>
              <a:rPr lang="hr-HR" sz="1400">
                <a:latin typeface="Times New Roman" pitchFamily="18"/>
              </a:rPr>
              <a:t>- otkrivanje uzročno posljedične povezanosti utjecaja  ( čaja  ) na sve sfere života ljudi  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- učitelji predmetne i razredne nastave – Preko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obrađivanje teme na svim satovima ( radionice – spremanje čaja na različite načine )  ,   pokusi, likovni radovi,  pisanje literarnih radova ,  povijesni, geografski utjecaj  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- 21. svibnja 2024.</a:t>
            </a:r>
          </a:p>
          <a:p>
            <a:pPr lvl="0"/>
            <a:r>
              <a:rPr lang="hr-HR" sz="1400">
                <a:latin typeface="Times New Roman" pitchFamily="18"/>
              </a:rPr>
              <a:t>TROŠKOVNIK:</a:t>
            </a:r>
          </a:p>
          <a:p>
            <a:pPr lvl="0"/>
            <a:r>
              <a:rPr lang="hr-HR" sz="1400">
                <a:latin typeface="Times New Roman" pitchFamily="18"/>
              </a:rPr>
              <a:t>- sredstva za realizaciju obilježavanja međunarodnog dana čaja  osigurat će donacije , škola,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VREDNOVANJE:</a:t>
            </a:r>
          </a:p>
          <a:p>
            <a:pPr lvl="0"/>
            <a:r>
              <a:rPr lang="hr-HR" sz="1400">
                <a:latin typeface="Times New Roman" pitchFamily="18"/>
              </a:rPr>
              <a:t>- samovrednovanje i vrednovanje ( evaluacijski listići )</a:t>
            </a:r>
          </a:p>
          <a:p>
            <a:pPr lvl="0"/>
            <a:r>
              <a:rPr lang="hr-HR" sz="1400">
                <a:latin typeface="Times New Roman" pitchFamily="18"/>
              </a:rPr>
              <a:t>- izložba  učeničkih radova</a:t>
            </a:r>
          </a:p>
          <a:p>
            <a:pPr lvl="0"/>
            <a:r>
              <a:rPr lang="hr-HR" sz="1400">
                <a:latin typeface="Times New Roman" pitchFamily="18"/>
              </a:rPr>
              <a:t>- objava na web stranicama škole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567D6-F074-462A-A45B-99BFB23E0A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Ctr="1"/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b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12.8.   DAN ŠKOLE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– FESTIVAL SPORTA </a:t>
            </a:r>
            <a:r>
              <a:rPr lang="hr-HR" sz="24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2E1EDE-357A-42A2-96B8-F98CA370CB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poticanje zdravog načina korištenja slobodnog vremena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razvijanje sportskog duha , korektnog ponašanja , međusobne komunikacije i suradnje, te poštivanje pravila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razvijati nenasilne oblike ponašanja kod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promocija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suradnja s medijima  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suradnja s roditeljima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njegovanje kolektivnog duha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učitelji, nastavnici, ravnatelj, učenici, roditelji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djelatnici škole zajedno s učenicima pripremaju   aktivnosti  za Dan škole :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druženje s poznatim sportašima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utakmice učenika protiv nastavnika u različitim sportovima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svibanj 2024.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sredstva se nabavljaju u dogovoru s roditeljima i školom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samovrednovanje vrednovanje učenika, učitelja i roditelja ( ankete, upitnici )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zadovoljstvo učenika , učitelja i roditelja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priznanje drugih za uspješnost u radu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    poticaj u kontinuiranom radu u tijeku nastavnog procesa. Podizanje kvalitete rada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031A0-CE6C-4832-ABAB-B7D0EADE77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13. KAZALIŠNI I FILMSKI PROGRAM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FBA6CD4-588C-441F-9B11-AC1F5BA81D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CILJEVI: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upoznavanje učenika s kazalištem i filmom kroz prigodne predstave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njegovanje odnosa prema kulturi  i kulturnim događanjima , značajnim obljetnicama, kulturnoj baštini svog kraja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stjecanje novih iskustava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NAMJENA: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Online  i  pristup uživo filmskim, kazališnim  sadržajima, te  muzejskoj građi.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učitelji i učenici škole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NAČIN REALIZACIJE: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organizirani odlasci u planirane ustanove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tijekom školske godine 2023. / 2024.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sredstva će se nabavljati u dogovoru sa školom i roditeljima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osobno zadovoljstvo učitelja i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pismeni i usmeni osvrti učenika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5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400">
                <a:effectLst>
                  <a:outerShdw dist="17962" dir="2700000">
                    <a:srgbClr val="000000"/>
                  </a:outerShdw>
                </a:effectLst>
              </a:rPr>
              <a:t>-  rasprave i debate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8C202C56-5928-43AB-BEAB-644647C4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1641" y="3644999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AF722-09D9-4475-B72E-1411A2B32E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13. STRUČNO USAVRŠAVANJE UČITELJA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DDD1FC-4F7B-48D6-A356-FD593EB94F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CILJEVI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cjeloživotno obrazovanje nastavnika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usavršavanje stručnih kompetencija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stjecanje znanja iz metodike, didaktike, razvojne psihologije, pedagogije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NAMJENA 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svi se učitelji, nastavnici i stručni suradnici stručno usavršavaju radi osuvremenjivanja nastave i poboljšanja međusobnih odnosa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NOSITELJI: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svi učitelji, nastavnici i stručni suradnici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NAČIN REALIZACIJE  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- individualno: čitanjem literature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  praćenjem stručnih časopisa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  praćenjem novosti na web-u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usavršavanje putem stručnih i nastavničkih vijeća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sudjelovanje na seminarima u organizaciji MZOŠ, AZOO, HPD , i drugih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VREMENIK: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tijekom školske godine 2023. / 2024.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TROŠKOVNIK: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sredstva će snositi škola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VREDNOVANJE: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osobno zadovoljstvo učitelja , nastavnika i stručnih suradnika</a:t>
            </a:r>
          </a:p>
          <a:p>
            <a:pPr marL="342717" lvl="0" indent="-342717" hangingPunct="1">
              <a:lnSpc>
                <a:spcPct val="80000"/>
              </a:lnSpc>
              <a:spcBef>
                <a:spcPts val="300"/>
              </a:spcBef>
              <a:tabLst>
                <a:tab pos="342717" algn="l"/>
                <a:tab pos="1257117" algn="l"/>
                <a:tab pos="2171517" algn="l"/>
                <a:tab pos="3085917" algn="l"/>
                <a:tab pos="4000317" algn="l"/>
                <a:tab pos="4914717" algn="l"/>
                <a:tab pos="5829117" algn="l"/>
                <a:tab pos="6743517" algn="l"/>
                <a:tab pos="7657917" algn="l"/>
                <a:tab pos="8572317" algn="l"/>
                <a:tab pos="9486717" algn="l"/>
                <a:tab pos="10401117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-  podizanje kvalitete nastave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DAEAA520-CE01-43DC-B305-35230A12FF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718" y="620639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9DEF58-A3E2-421D-BBB5-FF15BD46C7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15. RAD TIMA ZA PREVENTIVNU ŠKOLSKU MEDICINU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991CDA-F3FA-4F4D-B4FD-B83903FB5C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CIJEPLJENJE I DOCIJEPLJIVANJE UČENIKA :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     Rujan – prosinac  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1. razred :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- cijepljenje protiv dječje paralize ( POLIO )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- nadoknada zadnje revakcinacije predškolske dobi protiv DIFTERIJE I TETANUSA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  DI – TE )  ukoliko je potrebno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- cijepljenje protiv OSPICA, ZAUŠNJAKA I RUBEOLE ( MMR ) onih učenika koji nisu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  cijepljeni  pred upis u školu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endParaRPr lang="hr-HR" sz="1200">
              <a:effectLst>
                <a:outerShdw dist="17962" dir="2700000">
                  <a:srgbClr val="000000"/>
                </a:outerShdw>
              </a:effectLst>
            </a:endParaRP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8. razred : cijepljenje protiv difterije, tetanusa i dječje paralize ( DI - TE –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>
                <a:effectLst>
                  <a:outerShdw dist="17962" dir="2700000">
                    <a:srgbClr val="000000"/>
                  </a:outerShdw>
                </a:effectLst>
              </a:rPr>
              <a:t>                             POLIO )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  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endParaRPr lang="hr-HR" sz="1200" b="1">
              <a:effectLst>
                <a:outerShdw dist="17962" dir="2700000">
                  <a:srgbClr val="000000"/>
                </a:outerShdw>
              </a:effectLst>
            </a:endParaRP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SISTEMATSKI PREGLEDI I PROBIRI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endParaRPr lang="hr-HR" sz="1200" b="1">
              <a:effectLst>
                <a:outerShdw dist="17962" dir="2700000">
                  <a:srgbClr val="000000"/>
                </a:outerShdw>
              </a:effectLst>
            </a:endParaRP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Učenici 3. razreda : visina, težina, pregled vida i vida na boje;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Učenici 5. razreda : sistematski pregled uz zdravstveno odgojni rad na temu pubertet i higijena;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Učenici 6. razreda: visina, težina, pregled kralježnice;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Učenici 7. razreda : skrining sluha audiometrom;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3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200" b="1">
                <a:effectLst>
                  <a:outerShdw dist="17962" dir="2700000">
                    <a:srgbClr val="000000"/>
                  </a:outerShdw>
                </a:effectLst>
              </a:rPr>
              <a:t>Učenici 8. razreda : sistematski pregled učenika sa profesionalnom orijentacijom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C4D94-B034-4505-B2AD-33F7153C5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15. RAD TIMA ZA PREVENTIVNU ŠKOLSKU MEDICINU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6288C6-5F93-45F1-8EBD-1414BDF9BB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79996"/>
            <a:ext cx="8229600" cy="4114800"/>
          </a:xfrm>
        </p:spPr>
        <p:txBody>
          <a:bodyPr lIns="91440" tIns="45720" rIns="91440" bIns="45720"/>
          <a:lstStyle/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NAMJENSKI PREGLEDI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       </a:t>
            </a: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Kontinuirano : prije upisa u đački dom, prije školski športskih natjecanja, izleta i dr. ( na zahtjev škole )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ZDRAVSTVENI ODGOJ :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    </a:t>
            </a: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1. razred: predavanje na temu Pravilno pranje prema modelu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           2. razred: predavanje na temu Pravilna prehrana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           3. razred: predavanje na temu Pubertet i higijena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Predviđa se podjela informativnih letaka vezano za hepatitis B i za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HPV.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STRUČNI RAD SA STRUČNIM SURADNICIMA ŠKOLE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Praćenje djece sa specifičnim teškoćama ( oslobađanje od nastave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tjelesnog odgoja, rad u timu sa profesorom TZK,…).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SAVJETOVALIŠNI RAD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Namijenjen učenicima , roditeljima , učiteljima , svim zainteresiranima 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Savjetovalište je otvoreno svake srijede od 14 – 17 sati.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Dogovori termina telefonom su mogući na broj: 023 305 - 436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NOSITELJI :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0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- dr. Nadia Cavenago Morović, specijalist za školsku medicinu  </a:t>
            </a: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medicinska sestra</a:t>
            </a: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hr-HR" sz="1600"/>
              <a:t> Nina Ursi</a:t>
            </a:r>
          </a:p>
          <a:p>
            <a:pPr marL="609484" lvl="0" indent="-609484" algn="just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DBBA6-8CE7-4754-BBE1-0B0F76797E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/>
            <a:r>
              <a:rPr lang="hr-HR" sz="2800">
                <a:solidFill>
                  <a:srgbClr val="FF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15. RAD TIMA ZA PREVENTIVNU ŠKOLSKU MEDICINU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1AFDE8-0423-43DE-AE6D-1386C66808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endParaRPr lang="hr-HR" sz="1800" b="1">
              <a:effectLst>
                <a:outerShdw dist="17962" dir="2700000">
                  <a:srgbClr val="000000"/>
                </a:outerShdw>
              </a:effectLst>
            </a:endParaRP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I ove godine postoji mogućnost dobrovoljnog besplatnog cijepljenja učenika protiv Humanog Papiloma Virusa ( HPV). Novina je da će se od  ove školske godine moći cijepiti učenici od 5. do 8.r.  Cijepljenje se provodi cjepivom GARDASIL 9 za oba spola , a shema je slijedeća: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   Djevojčice i dječaci u dobi do uključivo 14 godina primaju      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   dvije doze cjepiva u razmaku od šest mjeseci.</a:t>
            </a:r>
          </a:p>
          <a:p>
            <a:pPr marL="609484" lvl="0" indent="-609484" hangingPunct="1">
              <a:lnSpc>
                <a:spcPct val="80000"/>
              </a:lnSpc>
              <a:spcBef>
                <a:spcPts val="450"/>
              </a:spcBef>
              <a:tabLst>
                <a:tab pos="609484" algn="l"/>
                <a:tab pos="1523884" algn="l"/>
                <a:tab pos="2438284" algn="l"/>
                <a:tab pos="3352684" algn="l"/>
                <a:tab pos="4267084" algn="l"/>
                <a:tab pos="5181484" algn="l"/>
                <a:tab pos="6095884" algn="l"/>
                <a:tab pos="7010284" algn="l"/>
                <a:tab pos="7924684" algn="l"/>
                <a:tab pos="8839084" algn="l"/>
                <a:tab pos="9753484" algn="l"/>
                <a:tab pos="10667884" algn="l"/>
              </a:tabLst>
            </a:pPr>
            <a:r>
              <a:rPr lang="hr-HR" sz="1800" b="1">
                <a:effectLst>
                  <a:outerShdw dist="17962" dir="2700000">
                    <a:srgbClr val="000000"/>
                  </a:outerShdw>
                </a:effectLst>
              </a:rPr>
              <a:t>            Nakon 15 - og rođendana,   cjepivo se  prima u tri doze.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ropo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8145</TotalTime>
  <Words>15528</Words>
  <Application>Microsoft Office PowerPoint</Application>
  <PresentationFormat>Široki zaslon</PresentationFormat>
  <Paragraphs>2205</Paragraphs>
  <Slides>96</Slides>
  <Notes>96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96</vt:i4>
      </vt:variant>
    </vt:vector>
  </HeadingPairs>
  <TitlesOfParts>
    <vt:vector size="105" baseType="lpstr">
      <vt:lpstr>Arial</vt:lpstr>
      <vt:lpstr>Calibri</vt:lpstr>
      <vt:lpstr>Liberation Sans</vt:lpstr>
      <vt:lpstr>Liberation Serif</vt:lpstr>
      <vt:lpstr>Tahoma</vt:lpstr>
      <vt:lpstr>Times New Roman</vt:lpstr>
      <vt:lpstr>Zadano</vt:lpstr>
      <vt:lpstr>Naslov1</vt:lpstr>
      <vt:lpstr>Metropolis</vt:lpstr>
      <vt:lpstr>OSNOVNA ŠKOLA “ VALENTIN KLARIN “ PREKO</vt:lpstr>
      <vt:lpstr>Zakon o odgoju i obrazovanju u osnovnoj i srednjoj školi  </vt:lpstr>
      <vt:lpstr>KAZALO</vt:lpstr>
      <vt:lpstr>KAZALO</vt:lpstr>
      <vt:lpstr>KAZALO</vt:lpstr>
      <vt:lpstr>1.   UVOD</vt:lpstr>
      <vt:lpstr>PowerPoint prezentacija</vt:lpstr>
      <vt:lpstr>IZBORNA NASTAVA  TALIJANSKI JEZIK; NJEMAČKI JEZIK;  INFORMATIKA; VJERONAUK ;</vt:lpstr>
      <vt:lpstr>2.1. VJERONAUČNA OLIMPIJADA</vt:lpstr>
      <vt:lpstr>3. DOPUNSKA I DODATNA NASTAVA  3.1. DOPUNSKA NASTAVA – RAZREDNA NASTAVA  HRVATSKI JEZIK  </vt:lpstr>
      <vt:lpstr>3.1.1. DOPUNSKA NASTAVA – MATEMATIKA</vt:lpstr>
      <vt:lpstr>3.2. DOPUNSKA NASTAVA – PREDMETNA NASTAVA  MATEMATIKA</vt:lpstr>
      <vt:lpstr>3.2.1. DOPUNSKA NASTAVA  -  PREDMETNA NASTAVA                                  HRVATSKI JEZIK</vt:lpstr>
      <vt:lpstr>3.2.2. DOPUNSKA NASTAVA – PREDMETNA NASTAVA                              ENGLESKI JEZIK</vt:lpstr>
      <vt:lpstr>3.3. DODATNA NASTAVA  - RAZREDNA NASTAVA                              MATEMATIKA</vt:lpstr>
      <vt:lpstr>3.3.1. DODATNA NASTAVA ( RAZREDNA NASTAVA )                               ENGLESKI JEZIK</vt:lpstr>
      <vt:lpstr>3.4. DODATNA NASTAVA – PREDMETNA NASTAVA                                   MATEMATIKA</vt:lpstr>
      <vt:lpstr>3.4.1.  DODATNA NASTAVA – PREDMETNA NASTAVA                                    HRVATSKI  JEZIK</vt:lpstr>
      <vt:lpstr>3.4.2.  DODATNA NASTAVA  - PREDMETNA NASTAVA                                   ENGLESKI JEZIK</vt:lpstr>
      <vt:lpstr>3.4.3. DODATNA NASTAVA  - PREDMETNA NASTAVA                POVIJEST – MLADI POVJESNIČARI</vt:lpstr>
      <vt:lpstr>3.4.4.  DODATNA NASTAVA – GEOGRAFIJA</vt:lpstr>
      <vt:lpstr>4. IZVANNASTAVNE AKTIVNOSTI ( INA )  4.1. GLAZBENO – RITMIČKA  SKUPINA ( 1. – 4. r. )</vt:lpstr>
      <vt:lpstr>       4.2.      DRAMSKO – RECITATORSKA  SKUPINA (4. r. Kali  )  </vt:lpstr>
      <vt:lpstr>4.3.   KREATIVNA  RADIONICA   – IGRAONICA ( 1. – 4 r.)                  </vt:lpstr>
      <vt:lpstr>4.5.  PROJEKTNE RADIONICE  (3.r. PŠ Kali )</vt:lpstr>
      <vt:lpstr>4.4. LIKOVNA  RADIONICA     </vt:lpstr>
      <vt:lpstr>  4.6.            PJEVAČKI ZBOR (  5. – 8. r )</vt:lpstr>
      <vt:lpstr>4.7. ESTETSKO UREĐENJE ŠKOLE ( 5. – 8. r. )</vt:lpstr>
      <vt:lpstr>4.8. MLADI MASLINARI  ( 5. – 8. r. )</vt:lpstr>
      <vt:lpstr>4.9.  MLADI IZVIĐAČI</vt:lpstr>
      <vt:lpstr>5.           ŠPORTSKO  PODRUČJE                   5.1. .ŠKOLSKO ŠPORTSKO DRUŠTVO ( 5. – 8. r.)</vt:lpstr>
      <vt:lpstr>6.  IZVANUČIONIČKA I TERENSKA NASTAVA  6.1. RAZREDNA NASTAVA  6.1.1. PRVI RAZRED  </vt:lpstr>
      <vt:lpstr>6.  IZVANUČIONIČKA I TERENSKA NASTAVA  6.1. RAZREDNA NASTAVA  6.1.2.  DRUGI RAZRED</vt:lpstr>
      <vt:lpstr>6.  IZVANUČIONIČKA I TERENSKA NASTAVA  6.1. RAZREDNA NASTAVA   6.1.3.TREĆI RAZRED</vt:lpstr>
      <vt:lpstr>6. IZVANUČIONIČKA I TERENSKA NASTAVA  6.1. RAZREDNA NASTAVA  6.1.4. ČETVRTI RAZRED</vt:lpstr>
      <vt:lpstr>6.2. TERENSKA NASTAVA- PREDMETNA NASTAVA  - 5. r.  ZNANSTVENI PARK – OROSLAVLJE    </vt:lpstr>
      <vt:lpstr>    6.2.1.   TERENSKA NASTAVA – PREDMETNA NASTAVA   ZVJEZDANO SELO MOSOR   6. r.  </vt:lpstr>
      <vt:lpstr>6.2.2.TERENSKA NASTAVA- 7. r.- SMILJAN  </vt:lpstr>
      <vt:lpstr>6.2.3. TERENSKA NASTAVA – EDUKATIVNI  POSJET UČENIKA 8. RAZREDA VUKOVARU</vt:lpstr>
      <vt:lpstr>6.2.4.  TERENSKA NASTAVA : UČENICI IZBORNE NASTAVE TALIJANSKOG I NJEMAČKOG JEZIKA – ITALIJA I AUSTRIJA  </vt:lpstr>
      <vt:lpstr>6.3. IZLETI I EKSKURZIJE  6.3.1.   UČENICI 1. – 4. RAZREDA  </vt:lpstr>
      <vt:lpstr>6.3.2.  IZLETI I EKSKURZIJE    HRVATSKA ( UČENICI 5. – 8. RAZREDA )</vt:lpstr>
      <vt:lpstr>7.     ŠKOLSKA KNJIŽNICA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8. OSTALE ODGOJNO-OBRAZOVNE AKTIVNOSTI  8.1. UČENIČKA ZADRUGA ( UČENICI 5. – 8. RAZREDA I ZAPOSLENICI ŠKOLE )</vt:lpstr>
      <vt:lpstr>8.1. UČENIČKA ZADRUGA – NASTAVAK</vt:lpstr>
      <vt:lpstr>8.2. GLOBE PROGRAM  ( UČENICI 5. – 8. RAZREDA )</vt:lpstr>
      <vt:lpstr>8.2 GLOBE PROGRAM – NASTAVAK</vt:lpstr>
      <vt:lpstr>8.3. HUMANE VREDNOTE ( UČENICI 1. – 8. RAZREDA  )</vt:lpstr>
      <vt:lpstr>9.  ŠKOLSKI PROGRAM PREVENCIJE – PROGRAM MEĐUPREDMETNIH SADRŽAJA</vt:lpstr>
      <vt:lpstr>9.1. ŠKOLSKI  PROGRAM PREVENCIJE OVISNOSTI TRENING ŽIVOTNIH VJEŠTINA - UČENICI 3 ., 4., 5., i 6.  RAZREDA  </vt:lpstr>
      <vt:lpstr>9.2. ŠKOLSKI PROGRAM PREVENCIJE OVISNOSTI – SURADNJA S  RODITELJIMA</vt:lpstr>
      <vt:lpstr>10.   UČENICI S TEŠKOĆAMA</vt:lpstr>
      <vt:lpstr>11. PROJEKTNA NASTAVA  11.1. UNICEF-OV PROJEKT “ Za sigurno i poticajno okruženje u školama “ – “ Stop nasilju među djecom “</vt:lpstr>
      <vt:lpstr>11.2. PROJEKT : ZNANSTVENI TJEDAN   -  FESTIVAL ZNANOSTI    </vt:lpstr>
      <vt:lpstr>11.3. PROJEKT: UTJECAJ PROŠIRIVANJA ZNANJA OSNOVNOG UČENJA NA BOLJE RAZUMIJEVANJE BIOLOŠKIH SADRŽAJA</vt:lpstr>
      <vt:lpstr>11.4.  PROJEKT : ŠKOLSKI RADIO „ VAL „  </vt:lpstr>
      <vt:lpstr>  11.5.    ETWINNING PROJEKT:   „Webučionica 4.0”</vt:lpstr>
      <vt:lpstr>11.6. PROJEKT: UDOMLJENE KNJIGE</vt:lpstr>
      <vt:lpstr>11.7.  ETWINNING PROJEKT: „ MOJ JEZIK MATERINJI</vt:lpstr>
      <vt:lpstr>11.8.  PROJEKT: FESTIVAL PRAVA DJECE</vt:lpstr>
      <vt:lpstr>11. 9. PROJEKT: DANI HRVATSKOG JEZIKA</vt:lpstr>
      <vt:lpstr>11.10. . PROJEKT : CAP PROGRAM PROGRAM PREVENCIJE ZLOSTAVLJANJA DJECE  </vt:lpstr>
      <vt:lpstr>  11.11.    PROJEKT: DAN SIGURNIJEG INTERNETA</vt:lpstr>
      <vt:lpstr>  11.12.    E-TWINNING PROJEKT  ‘’ 100. DAN U ŠKOLI ’’</vt:lpstr>
      <vt:lpstr>11.13. E-TWINNING PROJEKT   : 100. DAN U ŠKOLI RAZREDNA NASTAVA  </vt:lpstr>
      <vt:lpstr>11.14. DoGood people  – RAZREDNI PROJEKT ( 3. R. KALI )   </vt:lpstr>
      <vt:lpstr>11.15.  PROJEKT : OGLEDALO NAŠE ŠKOLE   ( 3. r. KALI )</vt:lpstr>
      <vt:lpstr>11.16.PROJEKT :ETWINNING PROJEKT: 150 GODINA IVANE BRLIĆ MAŽURANIĆ  ( 3.r. KALI )</vt:lpstr>
      <vt:lpstr>11.17. PROJEKT : GLOBAL SCHOOL PLAY DAY (3. R. KALI )</vt:lpstr>
      <vt:lpstr>11.18. PROJEKT : MOJ GRAD ( 3.R.KALI )</vt:lpstr>
      <vt:lpstr>11.19. PROJEKT: DIOGENESIS – antička znanja za održivi razvoj  </vt:lpstr>
      <vt:lpstr>11.20. PROJEKT : BAŠTINA ZADARSKE ŽUPANIJE</vt:lpstr>
      <vt:lpstr>11.21.  PROJEKT: VRTIM ZDRAVI FILM</vt:lpstr>
      <vt:lpstr>11.22.  SUNCE – IZVOR ŽIVOTA  I OBNOVLJIVI IZVOR ENERGIJE  </vt:lpstr>
      <vt:lpstr>12. OBILJEŽAVANJA   12.1. DANI KRUHA</vt:lpstr>
      <vt:lpstr>12.2.  OLIMPIJSKI DAN I SVJETSKI DAN SPORTA ( 3.r. KALI , 1. - 1.- 4.r. Preko )</vt:lpstr>
      <vt:lpstr> 12.3.  BOŽIĆNI FESTIVAL  </vt:lpstr>
      <vt:lpstr> 12.4. DAN RUŽIČASTIH MAJICA</vt:lpstr>
      <vt:lpstr>  12.5. SVJETSKI DAN BROJA   PI</vt:lpstr>
      <vt:lpstr> 12.6. GLOBE DAN</vt:lpstr>
      <vt:lpstr>12.7.MEĐUNARODNI DAN ČAJA  </vt:lpstr>
      <vt:lpstr>  12.8.   DAN ŠKOLE – FESTIVAL SPORTA  </vt:lpstr>
      <vt:lpstr>13. KAZALIŠNI I FILMSKI PROGRAM</vt:lpstr>
      <vt:lpstr>13. STRUČNO USAVRŠAVANJE UČITELJA</vt:lpstr>
      <vt:lpstr>15. RAD TIMA ZA PREVENTIVNU ŠKOLSKU MEDICINU</vt:lpstr>
      <vt:lpstr>15. RAD TIMA ZA PREVENTIVNU ŠKOLSKU MEDICINU – NASTAVAK</vt:lpstr>
      <vt:lpstr>15. RAD TIMA ZA PREVENTIVNU ŠKOLSKU MEDICINU – NASTAVAK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“ VALENTIN KLARIN “ PREKO</dc:title>
  <dc:creator>nadežda</dc:creator>
  <cp:lastModifiedBy>Robert Šimićev</cp:lastModifiedBy>
  <cp:revision>530</cp:revision>
  <cp:lastPrinted>2019-09-27T11:52:43Z</cp:lastPrinted>
  <dcterms:created xsi:type="dcterms:W3CDTF">2010-09-22T14:49:19Z</dcterms:created>
  <dcterms:modified xsi:type="dcterms:W3CDTF">2024-01-30T10:15:31Z</dcterms:modified>
</cp:coreProperties>
</file>