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5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Život u moru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1479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Prilagodbe na dubinu-od1000m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353664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/>
              <a:t>Karakteristike dubokomorskih organizama:</a:t>
            </a:r>
          </a:p>
          <a:p>
            <a:endParaRPr lang="hr-HR" dirty="0"/>
          </a:p>
          <a:p>
            <a:r>
              <a:rPr lang="hr-HR" dirty="0"/>
              <a:t> -malo jaja s puno rezervne </a:t>
            </a:r>
            <a:r>
              <a:rPr lang="hr-HR" dirty="0" smtClean="0"/>
              <a:t>tvari</a:t>
            </a:r>
            <a:endParaRPr lang="hr-HR" dirty="0"/>
          </a:p>
          <a:p>
            <a:r>
              <a:rPr lang="hr-HR" dirty="0"/>
              <a:t>-kasno spolno sazrijevanje</a:t>
            </a:r>
          </a:p>
          <a:p>
            <a:r>
              <a:rPr lang="hr-HR" dirty="0"/>
              <a:t>-polagan embrionalni razvoj</a:t>
            </a:r>
          </a:p>
          <a:p>
            <a:r>
              <a:rPr lang="hr-HR" dirty="0"/>
              <a:t>-često se samo jednom </a:t>
            </a:r>
            <a:r>
              <a:rPr lang="hr-HR" dirty="0" smtClean="0"/>
              <a:t>razmnožavaju</a:t>
            </a:r>
            <a:endParaRPr lang="hr-HR" dirty="0"/>
          </a:p>
          <a:p>
            <a:r>
              <a:rPr lang="hr-HR" dirty="0"/>
              <a:t> -spori </a:t>
            </a:r>
            <a:r>
              <a:rPr lang="hr-HR" dirty="0" smtClean="0"/>
              <a:t>metabolizam, sporo disanje</a:t>
            </a:r>
          </a:p>
          <a:p>
            <a:r>
              <a:rPr lang="hr-HR" dirty="0" smtClean="0"/>
              <a:t>Velika usta, oštri zubi,veliki želudac</a:t>
            </a:r>
            <a:endParaRPr lang="hr-HR" dirty="0"/>
          </a:p>
          <a:p>
            <a:r>
              <a:rPr lang="hr-HR" dirty="0"/>
              <a:t> -manji sadržaj proteina (enzima)</a:t>
            </a:r>
          </a:p>
          <a:p>
            <a:r>
              <a:rPr lang="hr-HR" dirty="0"/>
              <a:t> -visok sadržaj vode u tkivu</a:t>
            </a:r>
          </a:p>
          <a:p>
            <a:r>
              <a:rPr lang="hr-HR" dirty="0"/>
              <a:t> -mala veličina </a:t>
            </a:r>
            <a:r>
              <a:rPr lang="hr-HR" dirty="0" smtClean="0"/>
              <a:t>tijela</a:t>
            </a:r>
            <a:endParaRPr lang="hr-HR" dirty="0"/>
          </a:p>
          <a:p>
            <a:r>
              <a:rPr lang="hr-HR" dirty="0"/>
              <a:t> -polagani rast</a:t>
            </a:r>
          </a:p>
          <a:p>
            <a:r>
              <a:rPr lang="hr-HR" dirty="0"/>
              <a:t> -dugo </a:t>
            </a:r>
            <a:r>
              <a:rPr lang="hr-HR" dirty="0" smtClean="0"/>
              <a:t>žive</a:t>
            </a:r>
            <a:endParaRPr lang="hr-HR" dirty="0"/>
          </a:p>
          <a:p>
            <a:r>
              <a:rPr lang="hr-HR" dirty="0"/>
              <a:t> -mala gustoća populacije ( uglavnom)</a:t>
            </a:r>
          </a:p>
          <a:p>
            <a:r>
              <a:rPr lang="hr-HR" dirty="0"/>
              <a:t> -niski mortalitet ( nema puno predatora</a:t>
            </a:r>
            <a:r>
              <a:rPr lang="hr-HR" dirty="0" smtClean="0"/>
              <a:t>)</a:t>
            </a:r>
          </a:p>
          <a:p>
            <a:r>
              <a:rPr lang="hr-HR" dirty="0" smtClean="0"/>
              <a:t>Kržljave oči ili teleskopske oči</a:t>
            </a:r>
          </a:p>
          <a:p>
            <a:r>
              <a:rPr lang="hr-HR" dirty="0" smtClean="0"/>
              <a:t>Svjetleći organi</a:t>
            </a:r>
          </a:p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20688"/>
            <a:ext cx="29051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28" y="2466975"/>
            <a:ext cx="28098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https://www.youtube.com/watch?v=1goRvQrs4aI</a:t>
            </a:r>
          </a:p>
        </p:txBody>
      </p:sp>
    </p:spTree>
    <p:extLst>
      <p:ext uri="{BB962C8B-B14F-4D97-AF65-F5344CB8AC3E}">
        <p14:creationId xmlns:p14="http://schemas.microsoft.com/office/powerpoint/2010/main" val="102025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Pas goblin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4581128"/>
            <a:ext cx="2414118" cy="181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Riba zmaj</a:t>
            </a:r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3642807" cy="1143000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 smtClean="0"/>
              <a:t>Riba očnjak</a:t>
            </a:r>
            <a:br>
              <a:rPr lang="hr-HR" sz="2400" dirty="0" smtClean="0"/>
            </a:br>
            <a:r>
              <a:rPr lang="hr-HR" sz="2400" dirty="0" smtClean="0"/>
              <a:t>Divovski izopod              </a:t>
            </a:r>
            <a:endParaRPr lang="hr-HR" sz="2400" dirty="0"/>
          </a:p>
        </p:txBody>
      </p:sp>
      <p:sp>
        <p:nvSpPr>
          <p:cNvPr id="4" name="Rectangle 3"/>
          <p:cNvSpPr/>
          <p:nvPr/>
        </p:nvSpPr>
        <p:spPr>
          <a:xfrm>
            <a:off x="611560" y="476673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. </a:t>
            </a:r>
            <a:endParaRPr lang="hr-H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97925"/>
            <a:ext cx="3227598" cy="242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97925"/>
            <a:ext cx="2443577" cy="183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21968"/>
            <a:ext cx="2190750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RIBA ČVRGA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JEGULJA GUTAČICA</a:t>
            </a:r>
            <a:endParaRPr lang="hr-H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4362887" cy="1143000"/>
          </a:xfrm>
        </p:spPr>
        <p:txBody>
          <a:bodyPr/>
          <a:lstStyle/>
          <a:p>
            <a:r>
              <a:rPr lang="hr-HR" sz="2400" dirty="0" smtClean="0"/>
              <a:t>VAMPIRSKA LIGNJA</a:t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DUBOKOMORSKA</a:t>
            </a:r>
            <a:br>
              <a:rPr lang="hr-HR" sz="2400" dirty="0" smtClean="0"/>
            </a:br>
            <a:r>
              <a:rPr lang="hr-HR" sz="2400" dirty="0" smtClean="0"/>
              <a:t>GRDOBINA</a:t>
            </a:r>
            <a:endParaRPr lang="hr-HR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516261"/>
            <a:ext cx="3348038" cy="251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515269"/>
            <a:ext cx="3346450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2820566" cy="211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302" y="4581128"/>
            <a:ext cx="2622669" cy="196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664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ZMAJEVA RIBA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RIBA POSKOK</a:t>
            </a:r>
            <a:endParaRPr lang="hr-H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/>
              <a:t>DUMBO HOBOTNICA</a:t>
            </a:r>
            <a:endParaRPr lang="hr-HR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658552"/>
            <a:ext cx="3348038" cy="222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752309"/>
            <a:ext cx="3346450" cy="203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21088"/>
            <a:ext cx="2785492" cy="156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04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669360" cy="4569688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Oceani i mora iznimno su važna staništa jer se u njima razvio prvi oblik života </a:t>
            </a:r>
            <a:endParaRPr lang="hr-HR" dirty="0" smtClean="0"/>
          </a:p>
          <a:p>
            <a:r>
              <a:rPr lang="hr-HR" dirty="0" smtClean="0"/>
              <a:t>Oceani </a:t>
            </a:r>
            <a:r>
              <a:rPr lang="hr-HR" dirty="0"/>
              <a:t>pružaju dom raznolikim živim organizmima koji su se </a:t>
            </a:r>
            <a:r>
              <a:rPr lang="hr-HR" dirty="0" smtClean="0"/>
              <a:t>prilagodili </a:t>
            </a:r>
            <a:r>
              <a:rPr lang="hr-HR" dirty="0"/>
              <a:t>specijalnim uvjetima morskog staništa. </a:t>
            </a:r>
            <a:endParaRPr lang="hr-HR" dirty="0" smtClean="0"/>
          </a:p>
          <a:p>
            <a:r>
              <a:rPr lang="hr-HR" dirty="0" smtClean="0"/>
              <a:t> </a:t>
            </a:r>
            <a:r>
              <a:rPr lang="hr-HR" dirty="0"/>
              <a:t>Zahvaljujući </a:t>
            </a:r>
            <a:r>
              <a:rPr lang="hr-HR" dirty="0" smtClean="0"/>
              <a:t> prilagodbama </a:t>
            </a:r>
            <a:r>
              <a:rPr lang="hr-HR" dirty="0"/>
              <a:t>morsko stanište je bogato </a:t>
            </a:r>
            <a:r>
              <a:rPr lang="hr-HR" dirty="0" smtClean="0"/>
              <a:t>raznolikim i </a:t>
            </a:r>
            <a:r>
              <a:rPr lang="hr-HR" dirty="0"/>
              <a:t>jedinstvenim oblicima biljnih i životinjskih vrsta koje možemo pronaći samo </a:t>
            </a:r>
            <a:r>
              <a:rPr lang="hr-HR" dirty="0" smtClean="0"/>
              <a:t> </a:t>
            </a:r>
            <a:r>
              <a:rPr lang="hr-HR" dirty="0"/>
              <a:t>u beskrajnom tajnom plavetnilu. </a:t>
            </a:r>
            <a:endParaRPr lang="hr-HR" dirty="0" smtClean="0"/>
          </a:p>
          <a:p>
            <a:r>
              <a:rPr lang="hr-HR" dirty="0" smtClean="0"/>
              <a:t>Velike </a:t>
            </a:r>
            <a:r>
              <a:rPr lang="hr-HR" dirty="0"/>
              <a:t>i misteriozne oceanske dubine, </a:t>
            </a:r>
            <a:r>
              <a:rPr lang="hr-HR" dirty="0" smtClean="0"/>
              <a:t> </a:t>
            </a:r>
            <a:r>
              <a:rPr lang="hr-HR" dirty="0"/>
              <a:t>najmanje su istražena područja na </a:t>
            </a:r>
            <a:r>
              <a:rPr lang="hr-HR" dirty="0" smtClean="0"/>
              <a:t>Zemlji. </a:t>
            </a:r>
            <a:r>
              <a:rPr lang="hr-HR" dirty="0"/>
              <a:t>Taman i hladan, naseljen bizarnim i zastrašujućim stvorenjima, duboki ocean podsjeća na „vanjski svemir“ znanstveno-fantastičnih filmova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842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Životni uvjeti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Karakteristike morske vode su: </a:t>
            </a:r>
            <a:endParaRPr lang="hr-HR" dirty="0" smtClean="0"/>
          </a:p>
          <a:p>
            <a:r>
              <a:rPr lang="hr-HR" dirty="0" smtClean="0"/>
              <a:t>•salinitet</a:t>
            </a:r>
          </a:p>
          <a:p>
            <a:r>
              <a:rPr lang="hr-HR" dirty="0" smtClean="0"/>
              <a:t> </a:t>
            </a:r>
            <a:r>
              <a:rPr lang="hr-HR" dirty="0"/>
              <a:t>•temperatura i tlak </a:t>
            </a:r>
            <a:endParaRPr lang="hr-HR" dirty="0" smtClean="0"/>
          </a:p>
          <a:p>
            <a:r>
              <a:rPr lang="hr-HR" dirty="0" smtClean="0"/>
              <a:t>•</a:t>
            </a:r>
            <a:r>
              <a:rPr lang="hr-HR" dirty="0"/>
              <a:t>morske struje </a:t>
            </a:r>
            <a:endParaRPr lang="hr-HR" dirty="0" smtClean="0"/>
          </a:p>
          <a:p>
            <a:r>
              <a:rPr lang="hr-HR" dirty="0" smtClean="0"/>
              <a:t>•otopljeni kisik</a:t>
            </a:r>
          </a:p>
          <a:p>
            <a:r>
              <a:rPr lang="hr-HR" dirty="0" smtClean="0"/>
              <a:t>svjetlost</a:t>
            </a:r>
          </a:p>
          <a:p>
            <a:endParaRPr lang="hr-HR" dirty="0"/>
          </a:p>
          <a:p>
            <a:r>
              <a:rPr lang="hr-HR" dirty="0" smtClean="0"/>
              <a:t>Živa bića moraju biti prilagođena životnim uvjetima staništa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203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Prilagodbe morskih organizama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Organizmi u moru konstantno se suočavaju s promjenama u temperaturi, </a:t>
            </a:r>
            <a:r>
              <a:rPr lang="hr-HR" dirty="0" smtClean="0"/>
              <a:t>salinitetu,dostupnom </a:t>
            </a:r>
            <a:r>
              <a:rPr lang="hr-HR" dirty="0"/>
              <a:t>kisiku, svjetlosti, hrani, kompeticiji za stanište, ali i predatorstvom. </a:t>
            </a:r>
            <a:endParaRPr lang="hr-HR" dirty="0" smtClean="0"/>
          </a:p>
          <a:p>
            <a:r>
              <a:rPr lang="hr-HR" dirty="0" smtClean="0"/>
              <a:t>Tri najbitnije kategorije </a:t>
            </a:r>
            <a:r>
              <a:rPr lang="hr-HR" dirty="0"/>
              <a:t>ekološke adaptacije morskih organizama na život u moru su:</a:t>
            </a:r>
          </a:p>
          <a:p>
            <a:r>
              <a:rPr lang="hr-HR" dirty="0"/>
              <a:t>1. prilagodba na </a:t>
            </a:r>
            <a:r>
              <a:rPr lang="hr-HR" dirty="0" smtClean="0"/>
              <a:t>okoliš</a:t>
            </a:r>
            <a:endParaRPr lang="hr-HR" dirty="0"/>
          </a:p>
          <a:p>
            <a:r>
              <a:rPr lang="hr-HR" dirty="0"/>
              <a:t>2. jesti ↔ ne biti pojeden</a:t>
            </a:r>
          </a:p>
          <a:p>
            <a:r>
              <a:rPr lang="hr-HR" dirty="0"/>
              <a:t>3. uspješna reprodukcija.</a:t>
            </a:r>
          </a:p>
        </p:txBody>
      </p:sp>
    </p:spTree>
    <p:extLst>
      <p:ext uri="{BB962C8B-B14F-4D97-AF65-F5344CB8AC3E}">
        <p14:creationId xmlns:p14="http://schemas.microsoft.com/office/powerpoint/2010/main" val="65381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Osnovne prilagodbe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hr-HR" dirty="0"/>
          </a:p>
          <a:p>
            <a:r>
              <a:rPr lang="hr-HR" dirty="0"/>
              <a:t>• redukcija </a:t>
            </a:r>
            <a:r>
              <a:rPr lang="hr-HR" dirty="0" smtClean="0"/>
              <a:t>skeleta</a:t>
            </a:r>
            <a:endParaRPr lang="hr-HR" dirty="0"/>
          </a:p>
          <a:p>
            <a:r>
              <a:rPr lang="hr-HR" dirty="0"/>
              <a:t>• osmoregulacija</a:t>
            </a:r>
          </a:p>
          <a:p>
            <a:r>
              <a:rPr lang="hr-HR" dirty="0"/>
              <a:t>• morfološke prilagodbe</a:t>
            </a:r>
          </a:p>
          <a:p>
            <a:r>
              <a:rPr lang="hr-HR" dirty="0"/>
              <a:t>• prilagodbe na dubinu</a:t>
            </a:r>
          </a:p>
        </p:txBody>
      </p:sp>
    </p:spTree>
    <p:extLst>
      <p:ext uri="{BB962C8B-B14F-4D97-AF65-F5344CB8AC3E}">
        <p14:creationId xmlns:p14="http://schemas.microsoft.com/office/powerpoint/2010/main" val="390273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Redukcija skeleta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dirty="0" smtClean="0"/>
              <a:t> PLANKTON- osnova života u moru</a:t>
            </a:r>
            <a:endParaRPr lang="hr-HR" dirty="0"/>
          </a:p>
          <a:p>
            <a:r>
              <a:rPr lang="hr-HR" dirty="0"/>
              <a:t> -povećana količina </a:t>
            </a:r>
            <a:r>
              <a:rPr lang="hr-HR" dirty="0" smtClean="0"/>
              <a:t>vode</a:t>
            </a:r>
            <a:endParaRPr lang="hr-HR" dirty="0"/>
          </a:p>
          <a:p>
            <a:r>
              <a:rPr lang="hr-HR" dirty="0"/>
              <a:t> - redukcija </a:t>
            </a:r>
            <a:r>
              <a:rPr lang="hr-HR" dirty="0" smtClean="0"/>
              <a:t>skeleta</a:t>
            </a:r>
            <a:endParaRPr lang="hr-HR" dirty="0"/>
          </a:p>
          <a:p>
            <a:r>
              <a:rPr lang="hr-HR" dirty="0"/>
              <a:t>• povećanje otpora vodi → dugi tjelesni </a:t>
            </a:r>
            <a:r>
              <a:rPr lang="hr-HR" dirty="0" smtClean="0"/>
              <a:t>nastavci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18637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08720"/>
            <a:ext cx="1514475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824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Osmoregulacija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Osmoregulacija je aktivna regulacija osmotskog tlaka tjelesnih tekućina radi </a:t>
            </a:r>
            <a:r>
              <a:rPr lang="hr-HR" dirty="0" smtClean="0"/>
              <a:t>održavanja homeostaze( stalnih uvjeta) </a:t>
            </a:r>
            <a:r>
              <a:rPr lang="hr-HR" dirty="0"/>
              <a:t>sastava tjelesnih tekućina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20533"/>
            <a:ext cx="340118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2944689" cy="142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63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207" y="4365104"/>
            <a:ext cx="6512511" cy="1143000"/>
          </a:xfrm>
        </p:spPr>
        <p:txBody>
          <a:bodyPr/>
          <a:lstStyle/>
          <a:p>
            <a:r>
              <a:rPr lang="hr-HR" dirty="0" smtClean="0"/>
              <a:t>Morfološke prilagodbe riba 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peraje, škrge, </a:t>
            </a:r>
            <a:r>
              <a:rPr lang="hr-HR" dirty="0" smtClean="0"/>
              <a:t>ljuske,plivaći </a:t>
            </a:r>
            <a:r>
              <a:rPr lang="hr-HR" dirty="0"/>
              <a:t>mjehur, dugi tjelesni nastavci ( npr. kod planktona</a:t>
            </a:r>
            <a:r>
              <a:rPr lang="hr-HR" dirty="0" smtClean="0"/>
              <a:t>), hidrodinamičan oblik…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30497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56" y="1532326"/>
            <a:ext cx="3591694" cy="192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3149522" cy="196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32" y="1844824"/>
            <a:ext cx="1851588" cy="185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77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Morfološke prilagodbe morskih sisavaca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Dišu plućima te povremeno izranjaju na površinu</a:t>
            </a:r>
          </a:p>
          <a:p>
            <a:r>
              <a:rPr lang="hr-HR" dirty="0" smtClean="0"/>
              <a:t>Pri zaronu u veće dubine, pluća su im gotovo prazna te koriste kisik iz mišića</a:t>
            </a:r>
          </a:p>
          <a:p>
            <a:r>
              <a:rPr lang="hr-HR" dirty="0" smtClean="0"/>
              <a:t>Osim hidrodinamičnog oblika , imaju i : rep, udove u obliku peraja, debeli sloj sala, elastična pluća….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23812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249" y="2780928"/>
            <a:ext cx="2250951" cy="16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72028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122</TotalTime>
  <Words>424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Slipstream</vt:lpstr>
      <vt:lpstr>Život u moru</vt:lpstr>
      <vt:lpstr>PowerPoint Presentation</vt:lpstr>
      <vt:lpstr>Životni uvjeti</vt:lpstr>
      <vt:lpstr>Prilagodbe morskih organizama</vt:lpstr>
      <vt:lpstr>Osnovne prilagodbe</vt:lpstr>
      <vt:lpstr>Redukcija skeleta</vt:lpstr>
      <vt:lpstr>Osmoregulacija</vt:lpstr>
      <vt:lpstr>Morfološke prilagodbe riba  </vt:lpstr>
      <vt:lpstr>Morfološke prilagodbe morskih sisavaca </vt:lpstr>
      <vt:lpstr>Prilagodbe na dubinu-od1000m</vt:lpstr>
      <vt:lpstr>Riba očnjak Divovski izopod              </vt:lpstr>
      <vt:lpstr>VAMPIRSKA LIGNJA  DUBOKOMORSKA GRDOBINA</vt:lpstr>
      <vt:lpstr>DUMBO HOBOTNICA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u moru</dc:title>
  <dc:creator>Davor</dc:creator>
  <cp:lastModifiedBy>Davor</cp:lastModifiedBy>
  <cp:revision>11</cp:revision>
  <dcterms:created xsi:type="dcterms:W3CDTF">2022-03-10T09:16:45Z</dcterms:created>
  <dcterms:modified xsi:type="dcterms:W3CDTF">2022-03-10T11:19:01Z</dcterms:modified>
</cp:coreProperties>
</file>