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sldIdLst>
    <p:sldId id="286" r:id="rId2"/>
    <p:sldId id="308" r:id="rId3"/>
    <p:sldId id="307" r:id="rId4"/>
    <p:sldId id="292" r:id="rId5"/>
    <p:sldId id="257" r:id="rId6"/>
    <p:sldId id="329" r:id="rId7"/>
    <p:sldId id="330" r:id="rId8"/>
    <p:sldId id="258" r:id="rId9"/>
    <p:sldId id="323" r:id="rId10"/>
    <p:sldId id="324" r:id="rId11"/>
    <p:sldId id="261" r:id="rId12"/>
    <p:sldId id="260" r:id="rId13"/>
    <p:sldId id="313" r:id="rId14"/>
    <p:sldId id="315" r:id="rId15"/>
    <p:sldId id="316" r:id="rId16"/>
    <p:sldId id="317" r:id="rId17"/>
    <p:sldId id="279" r:id="rId18"/>
    <p:sldId id="272" r:id="rId19"/>
    <p:sldId id="322" r:id="rId20"/>
    <p:sldId id="331" r:id="rId21"/>
    <p:sldId id="332" r:id="rId22"/>
    <p:sldId id="327" r:id="rId23"/>
    <p:sldId id="333" r:id="rId24"/>
    <p:sldId id="334" r:id="rId25"/>
    <p:sldId id="335" r:id="rId26"/>
    <p:sldId id="336" r:id="rId27"/>
    <p:sldId id="337" r:id="rId28"/>
    <p:sldId id="338" r:id="rId29"/>
    <p:sldId id="339" r:id="rId30"/>
    <p:sldId id="340" r:id="rId31"/>
    <p:sldId id="341" r:id="rId32"/>
    <p:sldId id="325" r:id="rId33"/>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7121"/>
    <a:srgbClr val="BEE395"/>
    <a:srgbClr val="3B9C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vijetli stil 3 - Isticanj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7" d="100"/>
          <a:sy n="37" d="100"/>
        </p:scale>
        <p:origin x="-69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DC1C8-E555-4F07-8056-A2F027F80403}" type="doc">
      <dgm:prSet loTypeId="urn:microsoft.com/office/officeart/2005/8/layout/cycle8" loCatId="cycle" qsTypeId="urn:microsoft.com/office/officeart/2005/8/quickstyle/simple1" qsCatId="simple" csTypeId="urn:microsoft.com/office/officeart/2005/8/colors/accent1_2" csCatId="accent1" phldr="1"/>
      <dgm:spPr/>
    </dgm:pt>
    <dgm:pt modelId="{47B7AF42-92DD-4D25-91E2-57C807616FC6}">
      <dgm:prSet phldrT="[Tekst]"/>
      <dgm:spPr/>
      <dgm:t>
        <a:bodyPr/>
        <a:lstStyle/>
        <a:p>
          <a:r>
            <a:rPr lang="hr-HR" dirty="0" smtClean="0"/>
            <a:t>Dodatni elementi vrednovanja</a:t>
          </a:r>
          <a:endParaRPr lang="hr-HR" dirty="0"/>
        </a:p>
      </dgm:t>
    </dgm:pt>
    <dgm:pt modelId="{9B86D6D7-309F-4967-B4D4-E41F84137EC7}" type="parTrans" cxnId="{7F929360-F039-479E-BBBC-5190A8F073B7}">
      <dgm:prSet/>
      <dgm:spPr/>
      <dgm:t>
        <a:bodyPr/>
        <a:lstStyle/>
        <a:p>
          <a:endParaRPr lang="hr-HR"/>
        </a:p>
      </dgm:t>
    </dgm:pt>
    <dgm:pt modelId="{A8273F4A-1394-4D1D-B611-E178202268DF}" type="sibTrans" cxnId="{7F929360-F039-479E-BBBC-5190A8F073B7}">
      <dgm:prSet/>
      <dgm:spPr/>
      <dgm:t>
        <a:bodyPr/>
        <a:lstStyle/>
        <a:p>
          <a:endParaRPr lang="hr-HR"/>
        </a:p>
      </dgm:t>
    </dgm:pt>
    <dgm:pt modelId="{6BBDE685-FAF5-4AFF-A72B-D7AE2C517DB0}">
      <dgm:prSet phldrT="[Tekst]"/>
      <dgm:spPr/>
      <dgm:t>
        <a:bodyPr/>
        <a:lstStyle/>
        <a:p>
          <a:r>
            <a:rPr lang="hr-HR" dirty="0" smtClean="0"/>
            <a:t>Poseban element vrednovanja</a:t>
          </a:r>
          <a:endParaRPr lang="hr-HR" dirty="0"/>
        </a:p>
      </dgm:t>
    </dgm:pt>
    <dgm:pt modelId="{AACF4EA7-BA25-428A-BB38-4B76B58EAA53}" type="parTrans" cxnId="{0088FDB3-3ACA-42D7-9148-81092B77DDA4}">
      <dgm:prSet/>
      <dgm:spPr/>
      <dgm:t>
        <a:bodyPr/>
        <a:lstStyle/>
        <a:p>
          <a:endParaRPr lang="hr-HR"/>
        </a:p>
      </dgm:t>
    </dgm:pt>
    <dgm:pt modelId="{FC678AFF-60C9-4A0E-8DB7-2DDA085E21C3}" type="sibTrans" cxnId="{0088FDB3-3ACA-42D7-9148-81092B77DDA4}">
      <dgm:prSet/>
      <dgm:spPr/>
      <dgm:t>
        <a:bodyPr/>
        <a:lstStyle/>
        <a:p>
          <a:endParaRPr lang="hr-HR"/>
        </a:p>
      </dgm:t>
    </dgm:pt>
    <dgm:pt modelId="{654343F7-CCDE-4715-86B9-B3850ECF4D45}">
      <dgm:prSet phldrT="[Tekst]"/>
      <dgm:spPr/>
      <dgm:t>
        <a:bodyPr/>
        <a:lstStyle/>
        <a:p>
          <a:r>
            <a:rPr lang="hr-HR" dirty="0" smtClean="0"/>
            <a:t>Zajednički elementi</a:t>
          </a:r>
          <a:endParaRPr lang="hr-HR" dirty="0"/>
        </a:p>
      </dgm:t>
    </dgm:pt>
    <dgm:pt modelId="{115BEAA5-421E-490A-BB4D-8DD21A568FCE}" type="parTrans" cxnId="{FD1AA640-ECD5-4F13-ADA4-5C8D65673F29}">
      <dgm:prSet/>
      <dgm:spPr/>
      <dgm:t>
        <a:bodyPr/>
        <a:lstStyle/>
        <a:p>
          <a:endParaRPr lang="hr-HR"/>
        </a:p>
      </dgm:t>
    </dgm:pt>
    <dgm:pt modelId="{14523D66-0189-4875-9A63-048F6C99B06B}" type="sibTrans" cxnId="{FD1AA640-ECD5-4F13-ADA4-5C8D65673F29}">
      <dgm:prSet/>
      <dgm:spPr/>
      <dgm:t>
        <a:bodyPr/>
        <a:lstStyle/>
        <a:p>
          <a:endParaRPr lang="hr-HR"/>
        </a:p>
      </dgm:t>
    </dgm:pt>
    <dgm:pt modelId="{A1868ED7-0BCC-4E30-914B-5E4C5EAC7101}" type="pres">
      <dgm:prSet presAssocID="{74ADC1C8-E555-4F07-8056-A2F027F80403}" presName="compositeShape" presStyleCnt="0">
        <dgm:presLayoutVars>
          <dgm:chMax val="7"/>
          <dgm:dir/>
          <dgm:resizeHandles val="exact"/>
        </dgm:presLayoutVars>
      </dgm:prSet>
      <dgm:spPr/>
    </dgm:pt>
    <dgm:pt modelId="{4C27E02D-86AB-47C1-88D3-107C26B06AB4}" type="pres">
      <dgm:prSet presAssocID="{74ADC1C8-E555-4F07-8056-A2F027F80403}" presName="wedge1" presStyleLbl="node1" presStyleIdx="0" presStyleCnt="3"/>
      <dgm:spPr/>
      <dgm:t>
        <a:bodyPr/>
        <a:lstStyle/>
        <a:p>
          <a:endParaRPr lang="hr-HR"/>
        </a:p>
      </dgm:t>
    </dgm:pt>
    <dgm:pt modelId="{BF5A6A23-7D57-45C3-9033-B4E36EDFA65C}" type="pres">
      <dgm:prSet presAssocID="{74ADC1C8-E555-4F07-8056-A2F027F80403}" presName="dummy1a" presStyleCnt="0"/>
      <dgm:spPr/>
    </dgm:pt>
    <dgm:pt modelId="{80A5DB08-2150-427F-B6BA-E991F2B2A72F}" type="pres">
      <dgm:prSet presAssocID="{74ADC1C8-E555-4F07-8056-A2F027F80403}" presName="dummy1b" presStyleCnt="0"/>
      <dgm:spPr/>
    </dgm:pt>
    <dgm:pt modelId="{82031E3E-3344-4A47-8579-E8FFCD33DD33}" type="pres">
      <dgm:prSet presAssocID="{74ADC1C8-E555-4F07-8056-A2F027F80403}" presName="wedge1Tx" presStyleLbl="node1" presStyleIdx="0" presStyleCnt="3">
        <dgm:presLayoutVars>
          <dgm:chMax val="0"/>
          <dgm:chPref val="0"/>
          <dgm:bulletEnabled val="1"/>
        </dgm:presLayoutVars>
      </dgm:prSet>
      <dgm:spPr/>
      <dgm:t>
        <a:bodyPr/>
        <a:lstStyle/>
        <a:p>
          <a:endParaRPr lang="hr-HR"/>
        </a:p>
      </dgm:t>
    </dgm:pt>
    <dgm:pt modelId="{5EB597B9-24E8-4252-9466-02D6CC895F35}" type="pres">
      <dgm:prSet presAssocID="{74ADC1C8-E555-4F07-8056-A2F027F80403}" presName="wedge2" presStyleLbl="node1" presStyleIdx="1" presStyleCnt="3"/>
      <dgm:spPr/>
      <dgm:t>
        <a:bodyPr/>
        <a:lstStyle/>
        <a:p>
          <a:endParaRPr lang="hr-HR"/>
        </a:p>
      </dgm:t>
    </dgm:pt>
    <dgm:pt modelId="{E1A66AB1-0A84-48C4-8B47-D1C9100B31A8}" type="pres">
      <dgm:prSet presAssocID="{74ADC1C8-E555-4F07-8056-A2F027F80403}" presName="dummy2a" presStyleCnt="0"/>
      <dgm:spPr/>
    </dgm:pt>
    <dgm:pt modelId="{23E74172-82F0-459E-A0D7-D1083B2D870F}" type="pres">
      <dgm:prSet presAssocID="{74ADC1C8-E555-4F07-8056-A2F027F80403}" presName="dummy2b" presStyleCnt="0"/>
      <dgm:spPr/>
    </dgm:pt>
    <dgm:pt modelId="{050D2CEA-1EF8-46AA-910D-D61FE43D53E0}" type="pres">
      <dgm:prSet presAssocID="{74ADC1C8-E555-4F07-8056-A2F027F80403}" presName="wedge2Tx" presStyleLbl="node1" presStyleIdx="1" presStyleCnt="3">
        <dgm:presLayoutVars>
          <dgm:chMax val="0"/>
          <dgm:chPref val="0"/>
          <dgm:bulletEnabled val="1"/>
        </dgm:presLayoutVars>
      </dgm:prSet>
      <dgm:spPr/>
      <dgm:t>
        <a:bodyPr/>
        <a:lstStyle/>
        <a:p>
          <a:endParaRPr lang="hr-HR"/>
        </a:p>
      </dgm:t>
    </dgm:pt>
    <dgm:pt modelId="{7C8F6A81-E61E-4556-83F0-A9FE273D42CF}" type="pres">
      <dgm:prSet presAssocID="{74ADC1C8-E555-4F07-8056-A2F027F80403}" presName="wedge3" presStyleLbl="node1" presStyleIdx="2" presStyleCnt="3"/>
      <dgm:spPr/>
      <dgm:t>
        <a:bodyPr/>
        <a:lstStyle/>
        <a:p>
          <a:endParaRPr lang="hr-HR"/>
        </a:p>
      </dgm:t>
    </dgm:pt>
    <dgm:pt modelId="{821B9B71-EB60-42CA-ADD8-5E897861B7A8}" type="pres">
      <dgm:prSet presAssocID="{74ADC1C8-E555-4F07-8056-A2F027F80403}" presName="dummy3a" presStyleCnt="0"/>
      <dgm:spPr/>
    </dgm:pt>
    <dgm:pt modelId="{39D1A85A-B546-4589-ACE8-0C2EFB3FE41E}" type="pres">
      <dgm:prSet presAssocID="{74ADC1C8-E555-4F07-8056-A2F027F80403}" presName="dummy3b" presStyleCnt="0"/>
      <dgm:spPr/>
    </dgm:pt>
    <dgm:pt modelId="{6C76A186-AF80-4755-9CE5-A14E45098E82}" type="pres">
      <dgm:prSet presAssocID="{74ADC1C8-E555-4F07-8056-A2F027F80403}" presName="wedge3Tx" presStyleLbl="node1" presStyleIdx="2" presStyleCnt="3">
        <dgm:presLayoutVars>
          <dgm:chMax val="0"/>
          <dgm:chPref val="0"/>
          <dgm:bulletEnabled val="1"/>
        </dgm:presLayoutVars>
      </dgm:prSet>
      <dgm:spPr/>
      <dgm:t>
        <a:bodyPr/>
        <a:lstStyle/>
        <a:p>
          <a:endParaRPr lang="hr-HR"/>
        </a:p>
      </dgm:t>
    </dgm:pt>
    <dgm:pt modelId="{78383848-2A2C-42D9-A855-8B1C89E2EFEE}" type="pres">
      <dgm:prSet presAssocID="{A8273F4A-1394-4D1D-B611-E178202268DF}" presName="arrowWedge1" presStyleLbl="fgSibTrans2D1" presStyleIdx="0" presStyleCnt="3"/>
      <dgm:spPr/>
    </dgm:pt>
    <dgm:pt modelId="{90573901-1113-4E9E-98D7-22BB48AB5AD1}" type="pres">
      <dgm:prSet presAssocID="{FC678AFF-60C9-4A0E-8DB7-2DDA085E21C3}" presName="arrowWedge2" presStyleLbl="fgSibTrans2D1" presStyleIdx="1" presStyleCnt="3"/>
      <dgm:spPr/>
    </dgm:pt>
    <dgm:pt modelId="{BCCDB694-98FC-4A89-8DE8-9DD0A78B4B8D}" type="pres">
      <dgm:prSet presAssocID="{14523D66-0189-4875-9A63-048F6C99B06B}" presName="arrowWedge3" presStyleLbl="fgSibTrans2D1" presStyleIdx="2" presStyleCnt="3"/>
      <dgm:spPr/>
    </dgm:pt>
  </dgm:ptLst>
  <dgm:cxnLst>
    <dgm:cxn modelId="{CA752F39-475E-4987-9817-DE5F7472C676}" type="presOf" srcId="{6BBDE685-FAF5-4AFF-A72B-D7AE2C517DB0}" destId="{5EB597B9-24E8-4252-9466-02D6CC895F35}" srcOrd="0" destOrd="0" presId="urn:microsoft.com/office/officeart/2005/8/layout/cycle8"/>
    <dgm:cxn modelId="{FD1AA640-ECD5-4F13-ADA4-5C8D65673F29}" srcId="{74ADC1C8-E555-4F07-8056-A2F027F80403}" destId="{654343F7-CCDE-4715-86B9-B3850ECF4D45}" srcOrd="2" destOrd="0" parTransId="{115BEAA5-421E-490A-BB4D-8DD21A568FCE}" sibTransId="{14523D66-0189-4875-9A63-048F6C99B06B}"/>
    <dgm:cxn modelId="{15BC80B3-B605-400B-9AAA-0CFAB2643326}" type="presOf" srcId="{74ADC1C8-E555-4F07-8056-A2F027F80403}" destId="{A1868ED7-0BCC-4E30-914B-5E4C5EAC7101}" srcOrd="0" destOrd="0" presId="urn:microsoft.com/office/officeart/2005/8/layout/cycle8"/>
    <dgm:cxn modelId="{79C21B39-5A99-4E4E-AD2F-A17250DCB3EF}" type="presOf" srcId="{6BBDE685-FAF5-4AFF-A72B-D7AE2C517DB0}" destId="{050D2CEA-1EF8-46AA-910D-D61FE43D53E0}" srcOrd="1" destOrd="0" presId="urn:microsoft.com/office/officeart/2005/8/layout/cycle8"/>
    <dgm:cxn modelId="{ADB32E89-78B1-42FB-AC9B-4D383BE13769}" type="presOf" srcId="{654343F7-CCDE-4715-86B9-B3850ECF4D45}" destId="{6C76A186-AF80-4755-9CE5-A14E45098E82}" srcOrd="1" destOrd="0" presId="urn:microsoft.com/office/officeart/2005/8/layout/cycle8"/>
    <dgm:cxn modelId="{0088FDB3-3ACA-42D7-9148-81092B77DDA4}" srcId="{74ADC1C8-E555-4F07-8056-A2F027F80403}" destId="{6BBDE685-FAF5-4AFF-A72B-D7AE2C517DB0}" srcOrd="1" destOrd="0" parTransId="{AACF4EA7-BA25-428A-BB38-4B76B58EAA53}" sibTransId="{FC678AFF-60C9-4A0E-8DB7-2DDA085E21C3}"/>
    <dgm:cxn modelId="{90CED4B7-85C9-4116-907C-5A339F6F2A7D}" type="presOf" srcId="{47B7AF42-92DD-4D25-91E2-57C807616FC6}" destId="{82031E3E-3344-4A47-8579-E8FFCD33DD33}" srcOrd="1" destOrd="0" presId="urn:microsoft.com/office/officeart/2005/8/layout/cycle8"/>
    <dgm:cxn modelId="{7F929360-F039-479E-BBBC-5190A8F073B7}" srcId="{74ADC1C8-E555-4F07-8056-A2F027F80403}" destId="{47B7AF42-92DD-4D25-91E2-57C807616FC6}" srcOrd="0" destOrd="0" parTransId="{9B86D6D7-309F-4967-B4D4-E41F84137EC7}" sibTransId="{A8273F4A-1394-4D1D-B611-E178202268DF}"/>
    <dgm:cxn modelId="{178FAE1B-0CE7-450D-9511-A7B168CF366F}" type="presOf" srcId="{654343F7-CCDE-4715-86B9-B3850ECF4D45}" destId="{7C8F6A81-E61E-4556-83F0-A9FE273D42CF}" srcOrd="0" destOrd="0" presId="urn:microsoft.com/office/officeart/2005/8/layout/cycle8"/>
    <dgm:cxn modelId="{C2C18C87-761A-421E-BFEE-1BAE7AD6BC0E}" type="presOf" srcId="{47B7AF42-92DD-4D25-91E2-57C807616FC6}" destId="{4C27E02D-86AB-47C1-88D3-107C26B06AB4}" srcOrd="0" destOrd="0" presId="urn:microsoft.com/office/officeart/2005/8/layout/cycle8"/>
    <dgm:cxn modelId="{74B4EAB2-CAC7-4D5E-A8B6-A5162EB86083}" type="presParOf" srcId="{A1868ED7-0BCC-4E30-914B-5E4C5EAC7101}" destId="{4C27E02D-86AB-47C1-88D3-107C26B06AB4}" srcOrd="0" destOrd="0" presId="urn:microsoft.com/office/officeart/2005/8/layout/cycle8"/>
    <dgm:cxn modelId="{C97C082E-D92A-4B2A-AF40-FB6508B43A99}" type="presParOf" srcId="{A1868ED7-0BCC-4E30-914B-5E4C5EAC7101}" destId="{BF5A6A23-7D57-45C3-9033-B4E36EDFA65C}" srcOrd="1" destOrd="0" presId="urn:microsoft.com/office/officeart/2005/8/layout/cycle8"/>
    <dgm:cxn modelId="{24294338-A594-4F1A-83D3-F2399DB29E5A}" type="presParOf" srcId="{A1868ED7-0BCC-4E30-914B-5E4C5EAC7101}" destId="{80A5DB08-2150-427F-B6BA-E991F2B2A72F}" srcOrd="2" destOrd="0" presId="urn:microsoft.com/office/officeart/2005/8/layout/cycle8"/>
    <dgm:cxn modelId="{F358798A-B665-4605-A0F9-BA9D29C4881A}" type="presParOf" srcId="{A1868ED7-0BCC-4E30-914B-5E4C5EAC7101}" destId="{82031E3E-3344-4A47-8579-E8FFCD33DD33}" srcOrd="3" destOrd="0" presId="urn:microsoft.com/office/officeart/2005/8/layout/cycle8"/>
    <dgm:cxn modelId="{E37CF8CD-196A-4774-9CC4-E337CD9BA126}" type="presParOf" srcId="{A1868ED7-0BCC-4E30-914B-5E4C5EAC7101}" destId="{5EB597B9-24E8-4252-9466-02D6CC895F35}" srcOrd="4" destOrd="0" presId="urn:microsoft.com/office/officeart/2005/8/layout/cycle8"/>
    <dgm:cxn modelId="{42D00E7E-52AE-40DE-9EBD-C23E446696AA}" type="presParOf" srcId="{A1868ED7-0BCC-4E30-914B-5E4C5EAC7101}" destId="{E1A66AB1-0A84-48C4-8B47-D1C9100B31A8}" srcOrd="5" destOrd="0" presId="urn:microsoft.com/office/officeart/2005/8/layout/cycle8"/>
    <dgm:cxn modelId="{64810AF5-C7D3-4BCD-9C1F-55701E555C25}" type="presParOf" srcId="{A1868ED7-0BCC-4E30-914B-5E4C5EAC7101}" destId="{23E74172-82F0-459E-A0D7-D1083B2D870F}" srcOrd="6" destOrd="0" presId="urn:microsoft.com/office/officeart/2005/8/layout/cycle8"/>
    <dgm:cxn modelId="{1D59680A-3FA3-44BC-A234-1A66E094AC08}" type="presParOf" srcId="{A1868ED7-0BCC-4E30-914B-5E4C5EAC7101}" destId="{050D2CEA-1EF8-46AA-910D-D61FE43D53E0}" srcOrd="7" destOrd="0" presId="urn:microsoft.com/office/officeart/2005/8/layout/cycle8"/>
    <dgm:cxn modelId="{F90314C6-7F93-442C-B9DE-80EB551723B6}" type="presParOf" srcId="{A1868ED7-0BCC-4E30-914B-5E4C5EAC7101}" destId="{7C8F6A81-E61E-4556-83F0-A9FE273D42CF}" srcOrd="8" destOrd="0" presId="urn:microsoft.com/office/officeart/2005/8/layout/cycle8"/>
    <dgm:cxn modelId="{83C7D079-17B3-45CB-973E-D6D5B3B519CA}" type="presParOf" srcId="{A1868ED7-0BCC-4E30-914B-5E4C5EAC7101}" destId="{821B9B71-EB60-42CA-ADD8-5E897861B7A8}" srcOrd="9" destOrd="0" presId="urn:microsoft.com/office/officeart/2005/8/layout/cycle8"/>
    <dgm:cxn modelId="{E71D2D22-6F91-41CA-8B62-E1139E17F3F6}" type="presParOf" srcId="{A1868ED7-0BCC-4E30-914B-5E4C5EAC7101}" destId="{39D1A85A-B546-4589-ACE8-0C2EFB3FE41E}" srcOrd="10" destOrd="0" presId="urn:microsoft.com/office/officeart/2005/8/layout/cycle8"/>
    <dgm:cxn modelId="{69045714-3A0A-4B2F-898D-71AE71C4B784}" type="presParOf" srcId="{A1868ED7-0BCC-4E30-914B-5E4C5EAC7101}" destId="{6C76A186-AF80-4755-9CE5-A14E45098E82}" srcOrd="11" destOrd="0" presId="urn:microsoft.com/office/officeart/2005/8/layout/cycle8"/>
    <dgm:cxn modelId="{B7C3395D-98C1-4FB1-B58F-1DC663BA81DB}" type="presParOf" srcId="{A1868ED7-0BCC-4E30-914B-5E4C5EAC7101}" destId="{78383848-2A2C-42D9-A855-8B1C89E2EFEE}" srcOrd="12" destOrd="0" presId="urn:microsoft.com/office/officeart/2005/8/layout/cycle8"/>
    <dgm:cxn modelId="{171D518D-D22D-4663-A847-0B33A556E8CA}" type="presParOf" srcId="{A1868ED7-0BCC-4E30-914B-5E4C5EAC7101}" destId="{90573901-1113-4E9E-98D7-22BB48AB5AD1}" srcOrd="13" destOrd="0" presId="urn:microsoft.com/office/officeart/2005/8/layout/cycle8"/>
    <dgm:cxn modelId="{12D4D571-11B6-424D-BB7F-0349DECB82F2}" type="presParOf" srcId="{A1868ED7-0BCC-4E30-914B-5E4C5EAC7101}" destId="{BCCDB694-98FC-4A89-8DE8-9DD0A78B4B8D}"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18A1BE-F34E-4F03-9179-BC7A1BD20176}" type="doc">
      <dgm:prSet loTypeId="urn:microsoft.com/office/officeart/2005/8/layout/cycle8" loCatId="cycle" qsTypeId="urn:microsoft.com/office/officeart/2005/8/quickstyle/simple1" qsCatId="simple" csTypeId="urn:microsoft.com/office/officeart/2005/8/colors/accent1_2" csCatId="accent1" phldr="1"/>
      <dgm:spPr/>
    </dgm:pt>
    <dgm:pt modelId="{F703072E-8FED-4E7C-96BC-E54521C19953}">
      <dgm:prSet phldrT="[Tekst]"/>
      <dgm:spPr/>
      <dgm:t>
        <a:bodyPr/>
        <a:lstStyle/>
        <a:p>
          <a:r>
            <a:rPr lang="hr-HR" dirty="0" smtClean="0"/>
            <a:t>Postignuti rezultati na natjecanjima znanja</a:t>
          </a:r>
          <a:endParaRPr lang="hr-HR" dirty="0"/>
        </a:p>
      </dgm:t>
    </dgm:pt>
    <dgm:pt modelId="{BD6A8E4D-2A61-431C-8671-D3CDD7EAD76D}" type="parTrans" cxnId="{64A816D5-E3D6-466D-9B57-8B031553C147}">
      <dgm:prSet/>
      <dgm:spPr/>
      <dgm:t>
        <a:bodyPr/>
        <a:lstStyle/>
        <a:p>
          <a:endParaRPr lang="hr-HR"/>
        </a:p>
      </dgm:t>
    </dgm:pt>
    <dgm:pt modelId="{C7F4CFD0-9B7A-40EF-86A7-5519C148AA8F}" type="sibTrans" cxnId="{64A816D5-E3D6-466D-9B57-8B031553C147}">
      <dgm:prSet/>
      <dgm:spPr/>
      <dgm:t>
        <a:bodyPr/>
        <a:lstStyle/>
        <a:p>
          <a:endParaRPr lang="hr-HR"/>
        </a:p>
      </dgm:t>
    </dgm:pt>
    <dgm:pt modelId="{55916585-7D12-45FE-9674-48155024666E}">
      <dgm:prSet phldrT="[Tekst]"/>
      <dgm:spPr/>
      <dgm:t>
        <a:bodyPr/>
        <a:lstStyle/>
        <a:p>
          <a:r>
            <a:rPr lang="hr-HR" dirty="0" smtClean="0"/>
            <a:t>Postignuti rezultati na natjecanjima školskih sportskih društava</a:t>
          </a:r>
          <a:endParaRPr lang="hr-HR" dirty="0"/>
        </a:p>
      </dgm:t>
    </dgm:pt>
    <dgm:pt modelId="{24294127-2AED-4F63-ADFF-59594E1BB2E2}" type="parTrans" cxnId="{B1D8AE74-FAD2-4A6A-8640-F19DF29D943A}">
      <dgm:prSet/>
      <dgm:spPr/>
      <dgm:t>
        <a:bodyPr/>
        <a:lstStyle/>
        <a:p>
          <a:endParaRPr lang="hr-HR"/>
        </a:p>
      </dgm:t>
    </dgm:pt>
    <dgm:pt modelId="{7B685F1D-94C9-431D-82CD-F9E1F42AA3F4}" type="sibTrans" cxnId="{B1D8AE74-FAD2-4A6A-8640-F19DF29D943A}">
      <dgm:prSet/>
      <dgm:spPr/>
      <dgm:t>
        <a:bodyPr/>
        <a:lstStyle/>
        <a:p>
          <a:endParaRPr lang="hr-HR"/>
        </a:p>
      </dgm:t>
    </dgm:pt>
    <dgm:pt modelId="{15927575-C572-45DE-A197-3B52A75439A8}">
      <dgm:prSet phldrT="[Tekst]"/>
      <dgm:spPr/>
      <dgm:t>
        <a:bodyPr/>
        <a:lstStyle/>
        <a:p>
          <a:r>
            <a:rPr lang="hr-HR" dirty="0" smtClean="0"/>
            <a:t>Provjera (ispitivanje) posebnih vještina i sposobnosti</a:t>
          </a:r>
          <a:endParaRPr lang="hr-HR" dirty="0"/>
        </a:p>
      </dgm:t>
    </dgm:pt>
    <dgm:pt modelId="{E8260324-9EFE-4049-8829-2D7A8A1A6E46}" type="parTrans" cxnId="{A39064E6-8AB6-4C5C-9A93-2287278DE4FA}">
      <dgm:prSet/>
      <dgm:spPr/>
      <dgm:t>
        <a:bodyPr/>
        <a:lstStyle/>
        <a:p>
          <a:endParaRPr lang="hr-HR"/>
        </a:p>
      </dgm:t>
    </dgm:pt>
    <dgm:pt modelId="{57682847-6CA7-4472-BEE0-0DE71FC90501}" type="sibTrans" cxnId="{A39064E6-8AB6-4C5C-9A93-2287278DE4FA}">
      <dgm:prSet/>
      <dgm:spPr/>
      <dgm:t>
        <a:bodyPr/>
        <a:lstStyle/>
        <a:p>
          <a:endParaRPr lang="hr-HR"/>
        </a:p>
      </dgm:t>
    </dgm:pt>
    <dgm:pt modelId="{067AC5B2-A879-4804-B9F0-945E40A18BB5}" type="pres">
      <dgm:prSet presAssocID="{3A18A1BE-F34E-4F03-9179-BC7A1BD20176}" presName="compositeShape" presStyleCnt="0">
        <dgm:presLayoutVars>
          <dgm:chMax val="7"/>
          <dgm:dir/>
          <dgm:resizeHandles val="exact"/>
        </dgm:presLayoutVars>
      </dgm:prSet>
      <dgm:spPr/>
    </dgm:pt>
    <dgm:pt modelId="{609302B7-379A-433D-B459-BE6BCCFEF761}" type="pres">
      <dgm:prSet presAssocID="{3A18A1BE-F34E-4F03-9179-BC7A1BD20176}" presName="wedge1" presStyleLbl="node1" presStyleIdx="0" presStyleCnt="3"/>
      <dgm:spPr/>
      <dgm:t>
        <a:bodyPr/>
        <a:lstStyle/>
        <a:p>
          <a:endParaRPr lang="hr-HR"/>
        </a:p>
      </dgm:t>
    </dgm:pt>
    <dgm:pt modelId="{3E4C14B6-7564-4DA7-86B3-D656ECF98E5E}" type="pres">
      <dgm:prSet presAssocID="{3A18A1BE-F34E-4F03-9179-BC7A1BD20176}" presName="dummy1a" presStyleCnt="0"/>
      <dgm:spPr/>
    </dgm:pt>
    <dgm:pt modelId="{490FA396-8C36-46DD-9DE5-EF75A6C3702B}" type="pres">
      <dgm:prSet presAssocID="{3A18A1BE-F34E-4F03-9179-BC7A1BD20176}" presName="dummy1b" presStyleCnt="0"/>
      <dgm:spPr/>
    </dgm:pt>
    <dgm:pt modelId="{13D34477-BB2E-412E-8850-CEF14C71EC37}" type="pres">
      <dgm:prSet presAssocID="{3A18A1BE-F34E-4F03-9179-BC7A1BD20176}" presName="wedge1Tx" presStyleLbl="node1" presStyleIdx="0" presStyleCnt="3">
        <dgm:presLayoutVars>
          <dgm:chMax val="0"/>
          <dgm:chPref val="0"/>
          <dgm:bulletEnabled val="1"/>
        </dgm:presLayoutVars>
      </dgm:prSet>
      <dgm:spPr/>
      <dgm:t>
        <a:bodyPr/>
        <a:lstStyle/>
        <a:p>
          <a:endParaRPr lang="hr-HR"/>
        </a:p>
      </dgm:t>
    </dgm:pt>
    <dgm:pt modelId="{99ED2479-BB24-427D-B803-790061DA08EC}" type="pres">
      <dgm:prSet presAssocID="{3A18A1BE-F34E-4F03-9179-BC7A1BD20176}" presName="wedge2" presStyleLbl="node1" presStyleIdx="1" presStyleCnt="3"/>
      <dgm:spPr/>
      <dgm:t>
        <a:bodyPr/>
        <a:lstStyle/>
        <a:p>
          <a:endParaRPr lang="hr-HR"/>
        </a:p>
      </dgm:t>
    </dgm:pt>
    <dgm:pt modelId="{A7C5AAF9-6921-4D1C-9980-FAA25E8DEE36}" type="pres">
      <dgm:prSet presAssocID="{3A18A1BE-F34E-4F03-9179-BC7A1BD20176}" presName="dummy2a" presStyleCnt="0"/>
      <dgm:spPr/>
    </dgm:pt>
    <dgm:pt modelId="{E88F91F3-05CA-4992-8C80-F27DF6BEEC0F}" type="pres">
      <dgm:prSet presAssocID="{3A18A1BE-F34E-4F03-9179-BC7A1BD20176}" presName="dummy2b" presStyleCnt="0"/>
      <dgm:spPr/>
    </dgm:pt>
    <dgm:pt modelId="{4BA9A898-8ACD-4E68-A7C8-4D9B63CBF10E}" type="pres">
      <dgm:prSet presAssocID="{3A18A1BE-F34E-4F03-9179-BC7A1BD20176}" presName="wedge2Tx" presStyleLbl="node1" presStyleIdx="1" presStyleCnt="3">
        <dgm:presLayoutVars>
          <dgm:chMax val="0"/>
          <dgm:chPref val="0"/>
          <dgm:bulletEnabled val="1"/>
        </dgm:presLayoutVars>
      </dgm:prSet>
      <dgm:spPr/>
      <dgm:t>
        <a:bodyPr/>
        <a:lstStyle/>
        <a:p>
          <a:endParaRPr lang="hr-HR"/>
        </a:p>
      </dgm:t>
    </dgm:pt>
    <dgm:pt modelId="{E172C28B-BB21-48E9-B325-37C454DD6DEB}" type="pres">
      <dgm:prSet presAssocID="{3A18A1BE-F34E-4F03-9179-BC7A1BD20176}" presName="wedge3" presStyleLbl="node1" presStyleIdx="2" presStyleCnt="3"/>
      <dgm:spPr/>
      <dgm:t>
        <a:bodyPr/>
        <a:lstStyle/>
        <a:p>
          <a:endParaRPr lang="hr-HR"/>
        </a:p>
      </dgm:t>
    </dgm:pt>
    <dgm:pt modelId="{5702F353-DACC-40F2-9283-755BFB5D4CB3}" type="pres">
      <dgm:prSet presAssocID="{3A18A1BE-F34E-4F03-9179-BC7A1BD20176}" presName="dummy3a" presStyleCnt="0"/>
      <dgm:spPr/>
    </dgm:pt>
    <dgm:pt modelId="{619F92C8-CC2B-4542-8067-6174DB55B689}" type="pres">
      <dgm:prSet presAssocID="{3A18A1BE-F34E-4F03-9179-BC7A1BD20176}" presName="dummy3b" presStyleCnt="0"/>
      <dgm:spPr/>
    </dgm:pt>
    <dgm:pt modelId="{24A9552C-7D14-4D8C-86D6-BE632F6C866D}" type="pres">
      <dgm:prSet presAssocID="{3A18A1BE-F34E-4F03-9179-BC7A1BD20176}" presName="wedge3Tx" presStyleLbl="node1" presStyleIdx="2" presStyleCnt="3">
        <dgm:presLayoutVars>
          <dgm:chMax val="0"/>
          <dgm:chPref val="0"/>
          <dgm:bulletEnabled val="1"/>
        </dgm:presLayoutVars>
      </dgm:prSet>
      <dgm:spPr/>
      <dgm:t>
        <a:bodyPr/>
        <a:lstStyle/>
        <a:p>
          <a:endParaRPr lang="hr-HR"/>
        </a:p>
      </dgm:t>
    </dgm:pt>
    <dgm:pt modelId="{0C94C4E9-6FF0-41ED-AADA-6C0313556823}" type="pres">
      <dgm:prSet presAssocID="{C7F4CFD0-9B7A-40EF-86A7-5519C148AA8F}" presName="arrowWedge1" presStyleLbl="fgSibTrans2D1" presStyleIdx="0" presStyleCnt="3"/>
      <dgm:spPr/>
    </dgm:pt>
    <dgm:pt modelId="{58D6DA81-E5F2-4FA0-8F9A-043A853ADC68}" type="pres">
      <dgm:prSet presAssocID="{7B685F1D-94C9-431D-82CD-F9E1F42AA3F4}" presName="arrowWedge2" presStyleLbl="fgSibTrans2D1" presStyleIdx="1" presStyleCnt="3"/>
      <dgm:spPr/>
    </dgm:pt>
    <dgm:pt modelId="{6C3E425C-3071-4FBD-AA87-F454573C9E87}" type="pres">
      <dgm:prSet presAssocID="{57682847-6CA7-4472-BEE0-0DE71FC90501}" presName="arrowWedge3" presStyleLbl="fgSibTrans2D1" presStyleIdx="2" presStyleCnt="3"/>
      <dgm:spPr/>
    </dgm:pt>
  </dgm:ptLst>
  <dgm:cxnLst>
    <dgm:cxn modelId="{B1D8AE74-FAD2-4A6A-8640-F19DF29D943A}" srcId="{3A18A1BE-F34E-4F03-9179-BC7A1BD20176}" destId="{55916585-7D12-45FE-9674-48155024666E}" srcOrd="1" destOrd="0" parTransId="{24294127-2AED-4F63-ADFF-59594E1BB2E2}" sibTransId="{7B685F1D-94C9-431D-82CD-F9E1F42AA3F4}"/>
    <dgm:cxn modelId="{64A816D5-E3D6-466D-9B57-8B031553C147}" srcId="{3A18A1BE-F34E-4F03-9179-BC7A1BD20176}" destId="{F703072E-8FED-4E7C-96BC-E54521C19953}" srcOrd="0" destOrd="0" parTransId="{BD6A8E4D-2A61-431C-8671-D3CDD7EAD76D}" sibTransId="{C7F4CFD0-9B7A-40EF-86A7-5519C148AA8F}"/>
    <dgm:cxn modelId="{449E7E8F-C38D-4B9F-A170-7A1DA7587449}" type="presOf" srcId="{F703072E-8FED-4E7C-96BC-E54521C19953}" destId="{13D34477-BB2E-412E-8850-CEF14C71EC37}" srcOrd="1" destOrd="0" presId="urn:microsoft.com/office/officeart/2005/8/layout/cycle8"/>
    <dgm:cxn modelId="{66EE582F-618C-4AA1-A6F8-11C5ECFFD637}" type="presOf" srcId="{55916585-7D12-45FE-9674-48155024666E}" destId="{99ED2479-BB24-427D-B803-790061DA08EC}" srcOrd="0" destOrd="0" presId="urn:microsoft.com/office/officeart/2005/8/layout/cycle8"/>
    <dgm:cxn modelId="{A42916A3-45E7-45BF-9FA8-02D5D9B5B41C}" type="presOf" srcId="{55916585-7D12-45FE-9674-48155024666E}" destId="{4BA9A898-8ACD-4E68-A7C8-4D9B63CBF10E}" srcOrd="1" destOrd="0" presId="urn:microsoft.com/office/officeart/2005/8/layout/cycle8"/>
    <dgm:cxn modelId="{73CEBA3D-6583-4EF1-B67B-0E2C2B26074A}" type="presOf" srcId="{15927575-C572-45DE-A197-3B52A75439A8}" destId="{E172C28B-BB21-48E9-B325-37C454DD6DEB}" srcOrd="0" destOrd="0" presId="urn:microsoft.com/office/officeart/2005/8/layout/cycle8"/>
    <dgm:cxn modelId="{8492066B-8862-4F1A-9CA2-39270E9D683C}" type="presOf" srcId="{3A18A1BE-F34E-4F03-9179-BC7A1BD20176}" destId="{067AC5B2-A879-4804-B9F0-945E40A18BB5}" srcOrd="0" destOrd="0" presId="urn:microsoft.com/office/officeart/2005/8/layout/cycle8"/>
    <dgm:cxn modelId="{FBB0DB95-19F7-470F-9AAB-493A65FE368B}" type="presOf" srcId="{F703072E-8FED-4E7C-96BC-E54521C19953}" destId="{609302B7-379A-433D-B459-BE6BCCFEF761}" srcOrd="0" destOrd="0" presId="urn:microsoft.com/office/officeart/2005/8/layout/cycle8"/>
    <dgm:cxn modelId="{A39064E6-8AB6-4C5C-9A93-2287278DE4FA}" srcId="{3A18A1BE-F34E-4F03-9179-BC7A1BD20176}" destId="{15927575-C572-45DE-A197-3B52A75439A8}" srcOrd="2" destOrd="0" parTransId="{E8260324-9EFE-4049-8829-2D7A8A1A6E46}" sibTransId="{57682847-6CA7-4472-BEE0-0DE71FC90501}"/>
    <dgm:cxn modelId="{103ABD56-9C63-4524-A0AB-BADB95177B36}" type="presOf" srcId="{15927575-C572-45DE-A197-3B52A75439A8}" destId="{24A9552C-7D14-4D8C-86D6-BE632F6C866D}" srcOrd="1" destOrd="0" presId="urn:microsoft.com/office/officeart/2005/8/layout/cycle8"/>
    <dgm:cxn modelId="{94494152-2F9A-4289-BFB4-8FE32ACD625F}" type="presParOf" srcId="{067AC5B2-A879-4804-B9F0-945E40A18BB5}" destId="{609302B7-379A-433D-B459-BE6BCCFEF761}" srcOrd="0" destOrd="0" presId="urn:microsoft.com/office/officeart/2005/8/layout/cycle8"/>
    <dgm:cxn modelId="{047D8E64-407C-46F5-A668-3F471B8078D9}" type="presParOf" srcId="{067AC5B2-A879-4804-B9F0-945E40A18BB5}" destId="{3E4C14B6-7564-4DA7-86B3-D656ECF98E5E}" srcOrd="1" destOrd="0" presId="urn:microsoft.com/office/officeart/2005/8/layout/cycle8"/>
    <dgm:cxn modelId="{F1178428-AD87-42D8-82E3-7FD8E09589FF}" type="presParOf" srcId="{067AC5B2-A879-4804-B9F0-945E40A18BB5}" destId="{490FA396-8C36-46DD-9DE5-EF75A6C3702B}" srcOrd="2" destOrd="0" presId="urn:microsoft.com/office/officeart/2005/8/layout/cycle8"/>
    <dgm:cxn modelId="{918334E8-AD42-4010-B3D6-CFCB216F3367}" type="presParOf" srcId="{067AC5B2-A879-4804-B9F0-945E40A18BB5}" destId="{13D34477-BB2E-412E-8850-CEF14C71EC37}" srcOrd="3" destOrd="0" presId="urn:microsoft.com/office/officeart/2005/8/layout/cycle8"/>
    <dgm:cxn modelId="{355A95A4-AA0B-470E-A031-645A8E58E3F6}" type="presParOf" srcId="{067AC5B2-A879-4804-B9F0-945E40A18BB5}" destId="{99ED2479-BB24-427D-B803-790061DA08EC}" srcOrd="4" destOrd="0" presId="urn:microsoft.com/office/officeart/2005/8/layout/cycle8"/>
    <dgm:cxn modelId="{1AE43C0E-588E-4C63-8181-53E48A689D5B}" type="presParOf" srcId="{067AC5B2-A879-4804-B9F0-945E40A18BB5}" destId="{A7C5AAF9-6921-4D1C-9980-FAA25E8DEE36}" srcOrd="5" destOrd="0" presId="urn:microsoft.com/office/officeart/2005/8/layout/cycle8"/>
    <dgm:cxn modelId="{906D1819-DD31-4526-9824-B8B605B78525}" type="presParOf" srcId="{067AC5B2-A879-4804-B9F0-945E40A18BB5}" destId="{E88F91F3-05CA-4992-8C80-F27DF6BEEC0F}" srcOrd="6" destOrd="0" presId="urn:microsoft.com/office/officeart/2005/8/layout/cycle8"/>
    <dgm:cxn modelId="{6CA9A603-D650-4A8D-A65F-4E9F892EF688}" type="presParOf" srcId="{067AC5B2-A879-4804-B9F0-945E40A18BB5}" destId="{4BA9A898-8ACD-4E68-A7C8-4D9B63CBF10E}" srcOrd="7" destOrd="0" presId="urn:microsoft.com/office/officeart/2005/8/layout/cycle8"/>
    <dgm:cxn modelId="{D89E98F9-2CF0-4189-A884-319291A89943}" type="presParOf" srcId="{067AC5B2-A879-4804-B9F0-945E40A18BB5}" destId="{E172C28B-BB21-48E9-B325-37C454DD6DEB}" srcOrd="8" destOrd="0" presId="urn:microsoft.com/office/officeart/2005/8/layout/cycle8"/>
    <dgm:cxn modelId="{0132777E-6248-456A-B0F6-D51A416BF474}" type="presParOf" srcId="{067AC5B2-A879-4804-B9F0-945E40A18BB5}" destId="{5702F353-DACC-40F2-9283-755BFB5D4CB3}" srcOrd="9" destOrd="0" presId="urn:microsoft.com/office/officeart/2005/8/layout/cycle8"/>
    <dgm:cxn modelId="{4CC22D6B-56B6-46AE-AA47-CDB6FD7792F2}" type="presParOf" srcId="{067AC5B2-A879-4804-B9F0-945E40A18BB5}" destId="{619F92C8-CC2B-4542-8067-6174DB55B689}" srcOrd="10" destOrd="0" presId="urn:microsoft.com/office/officeart/2005/8/layout/cycle8"/>
    <dgm:cxn modelId="{D05719CE-4C3F-4933-BF38-F6ADEE4E644A}" type="presParOf" srcId="{067AC5B2-A879-4804-B9F0-945E40A18BB5}" destId="{24A9552C-7D14-4D8C-86D6-BE632F6C866D}" srcOrd="11" destOrd="0" presId="urn:microsoft.com/office/officeart/2005/8/layout/cycle8"/>
    <dgm:cxn modelId="{58E16C50-03FB-4BB3-9F73-08FF8A10A2F9}" type="presParOf" srcId="{067AC5B2-A879-4804-B9F0-945E40A18BB5}" destId="{0C94C4E9-6FF0-41ED-AADA-6C0313556823}" srcOrd="12" destOrd="0" presId="urn:microsoft.com/office/officeart/2005/8/layout/cycle8"/>
    <dgm:cxn modelId="{A6F2B8AF-E5E9-4B0B-8141-2C8B46B3C4EB}" type="presParOf" srcId="{067AC5B2-A879-4804-B9F0-945E40A18BB5}" destId="{58D6DA81-E5F2-4FA0-8F9A-043A853ADC68}" srcOrd="13" destOrd="0" presId="urn:microsoft.com/office/officeart/2005/8/layout/cycle8"/>
    <dgm:cxn modelId="{27FD77DA-3E04-4FC1-A44B-7A29D16A6A07}" type="presParOf" srcId="{067AC5B2-A879-4804-B9F0-945E40A18BB5}" destId="{6C3E425C-3071-4FBD-AA87-F454573C9E87}"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81877-54E2-499A-B84A-7481C418CC66}" type="doc">
      <dgm:prSet loTypeId="urn:microsoft.com/office/officeart/2005/8/layout/cycle8" loCatId="cycle" qsTypeId="urn:microsoft.com/office/officeart/2005/8/quickstyle/simple1" qsCatId="simple" csTypeId="urn:microsoft.com/office/officeart/2005/8/colors/accent1_2" csCatId="accent1" phldr="1"/>
      <dgm:spPr/>
    </dgm:pt>
    <dgm:pt modelId="{308D4E34-F63E-45DF-9671-2A25F160D399}">
      <dgm:prSet phldrT="[Tekst]" custT="1"/>
      <dgm:spPr/>
      <dgm:t>
        <a:bodyPr/>
        <a:lstStyle/>
        <a:p>
          <a:r>
            <a:rPr lang="hr-HR" sz="1600" dirty="0" smtClean="0"/>
            <a:t>Upis kandidata sa zdravstvenim teškoćama</a:t>
          </a:r>
          <a:endParaRPr lang="hr-HR" sz="1600" dirty="0"/>
        </a:p>
      </dgm:t>
    </dgm:pt>
    <dgm:pt modelId="{4C3B0067-0D91-455A-B9D9-F80BD841DC66}" type="parTrans" cxnId="{529BB283-E61F-437C-82CB-5A3B72D4E56D}">
      <dgm:prSet/>
      <dgm:spPr/>
      <dgm:t>
        <a:bodyPr/>
        <a:lstStyle/>
        <a:p>
          <a:endParaRPr lang="hr-HR"/>
        </a:p>
      </dgm:t>
    </dgm:pt>
    <dgm:pt modelId="{9013208D-C8A2-4189-B534-A0717453B76F}" type="sibTrans" cxnId="{529BB283-E61F-437C-82CB-5A3B72D4E56D}">
      <dgm:prSet/>
      <dgm:spPr/>
      <dgm:t>
        <a:bodyPr/>
        <a:lstStyle/>
        <a:p>
          <a:endParaRPr lang="hr-HR"/>
        </a:p>
      </dgm:t>
    </dgm:pt>
    <dgm:pt modelId="{D89D71FE-157C-4065-8B46-FC5BF79EFEC4}">
      <dgm:prSet phldrT="[Tekst]" custT="1"/>
      <dgm:spPr/>
      <dgm:t>
        <a:bodyPr/>
        <a:lstStyle/>
        <a:p>
          <a:r>
            <a:rPr lang="en-US" sz="1400" dirty="0" err="1" smtClean="0">
              <a:latin typeface="+mn-lt"/>
            </a:rPr>
            <a:t>Upis</a:t>
          </a:r>
          <a:r>
            <a:rPr lang="en-US" sz="1400" dirty="0" smtClean="0">
              <a:latin typeface="+mn-lt"/>
            </a:rPr>
            <a:t> </a:t>
          </a:r>
          <a:r>
            <a:rPr lang="en-US" sz="1400" dirty="0" err="1" smtClean="0">
              <a:latin typeface="+mn-lt"/>
            </a:rPr>
            <a:t>kandidata</a:t>
          </a:r>
          <a:r>
            <a:rPr lang="en-US" sz="1400" dirty="0" smtClean="0">
              <a:latin typeface="+mn-lt"/>
            </a:rPr>
            <a:t> </a:t>
          </a:r>
          <a:r>
            <a:rPr lang="en-US" sz="1400" dirty="0" err="1" smtClean="0">
              <a:latin typeface="+mn-lt"/>
            </a:rPr>
            <a:t>koji</a:t>
          </a:r>
          <a:r>
            <a:rPr lang="en-US" sz="1400" dirty="0" smtClean="0">
              <a:latin typeface="+mn-lt"/>
            </a:rPr>
            <a:t> </a:t>
          </a:r>
          <a:r>
            <a:rPr lang="en-US" sz="1400" dirty="0" err="1" smtClean="0">
              <a:latin typeface="+mn-lt"/>
            </a:rPr>
            <a:t>žive</a:t>
          </a:r>
          <a:r>
            <a:rPr lang="en-US" sz="1400" dirty="0" smtClean="0">
              <a:latin typeface="+mn-lt"/>
            </a:rPr>
            <a:t> </a:t>
          </a:r>
          <a:r>
            <a:rPr lang="hr-HR" sz="1400" dirty="0" smtClean="0">
              <a:latin typeface="+mn-lt"/>
            </a:rPr>
            <a:t>u </a:t>
          </a:r>
          <a:r>
            <a:rPr lang="en-US" sz="1400" dirty="0" err="1" smtClean="0">
              <a:latin typeface="+mn-lt"/>
            </a:rPr>
            <a:t>otežanim</a:t>
          </a:r>
          <a:r>
            <a:rPr lang="en-US" sz="1400" dirty="0" smtClean="0">
              <a:latin typeface="+mn-lt"/>
            </a:rPr>
            <a:t> </a:t>
          </a:r>
          <a:r>
            <a:rPr lang="en-US" sz="1400" dirty="0" err="1" smtClean="0">
              <a:latin typeface="+mn-lt"/>
            </a:rPr>
            <a:t>uvjetima</a:t>
          </a:r>
          <a:r>
            <a:rPr lang="en-US" sz="1400" dirty="0" smtClean="0">
              <a:latin typeface="+mn-lt"/>
            </a:rPr>
            <a:t> </a:t>
          </a:r>
          <a:r>
            <a:rPr lang="en-US" sz="1400" dirty="0" err="1" smtClean="0">
              <a:latin typeface="+mn-lt"/>
            </a:rPr>
            <a:t>obrazovanja</a:t>
          </a:r>
          <a:r>
            <a:rPr lang="en-US" sz="1400" dirty="0" smtClean="0">
              <a:latin typeface="+mn-lt"/>
            </a:rPr>
            <a:t> </a:t>
          </a:r>
          <a:r>
            <a:rPr lang="en-US" sz="1400" dirty="0" err="1" smtClean="0">
              <a:latin typeface="+mn-lt"/>
            </a:rPr>
            <a:t>uzrokovanim</a:t>
          </a:r>
          <a:r>
            <a:rPr lang="en-US" sz="1400" dirty="0" smtClean="0">
              <a:latin typeface="+mn-lt"/>
            </a:rPr>
            <a:t> </a:t>
          </a:r>
          <a:r>
            <a:rPr lang="en-US" sz="1400" dirty="0" err="1" smtClean="0">
              <a:latin typeface="+mn-lt"/>
            </a:rPr>
            <a:t>nepovoljnim</a:t>
          </a:r>
          <a:r>
            <a:rPr lang="en-US" sz="1400" dirty="0" smtClean="0">
              <a:latin typeface="+mn-lt"/>
            </a:rPr>
            <a:t> </a:t>
          </a:r>
          <a:r>
            <a:rPr lang="en-US" sz="1400" dirty="0" err="1" smtClean="0">
              <a:latin typeface="+mn-lt"/>
            </a:rPr>
            <a:t>ekonomskim</a:t>
          </a:r>
          <a:r>
            <a:rPr lang="en-US" sz="1400" dirty="0" smtClean="0">
              <a:latin typeface="+mn-lt"/>
            </a:rPr>
            <a:t>, </a:t>
          </a:r>
          <a:r>
            <a:rPr lang="en-US" sz="1400" dirty="0" err="1" smtClean="0">
              <a:latin typeface="+mn-lt"/>
            </a:rPr>
            <a:t>socijalnim</a:t>
          </a:r>
          <a:r>
            <a:rPr lang="en-US" sz="1400" dirty="0" smtClean="0">
              <a:latin typeface="+mn-lt"/>
            </a:rPr>
            <a:t> </a:t>
          </a:r>
          <a:r>
            <a:rPr lang="en-US" sz="1400" dirty="0" err="1" smtClean="0">
              <a:latin typeface="+mn-lt"/>
            </a:rPr>
            <a:t>te</a:t>
          </a:r>
          <a:r>
            <a:rPr lang="en-US" sz="1400" dirty="0" smtClean="0">
              <a:latin typeface="+mn-lt"/>
            </a:rPr>
            <a:t> </a:t>
          </a:r>
          <a:r>
            <a:rPr lang="en-US" sz="1400" dirty="0" err="1" smtClean="0">
              <a:latin typeface="+mn-lt"/>
            </a:rPr>
            <a:t>odgojnim</a:t>
          </a:r>
          <a:r>
            <a:rPr lang="en-US" sz="1400" dirty="0" smtClean="0">
              <a:latin typeface="+mn-lt"/>
            </a:rPr>
            <a:t> </a:t>
          </a:r>
          <a:r>
            <a:rPr lang="en-US" sz="1400" dirty="0" err="1" smtClean="0">
              <a:latin typeface="+mn-lt"/>
            </a:rPr>
            <a:t>čimbenicima</a:t>
          </a:r>
          <a:endParaRPr lang="hr-HR" sz="1400" dirty="0">
            <a:latin typeface="+mn-lt"/>
          </a:endParaRPr>
        </a:p>
      </dgm:t>
    </dgm:pt>
    <dgm:pt modelId="{EF594AB6-C33D-46D2-853A-60328F0FAAD8}" type="parTrans" cxnId="{C68504F0-0BF2-4DC1-8AA8-BAE7DE6181CB}">
      <dgm:prSet/>
      <dgm:spPr/>
      <dgm:t>
        <a:bodyPr/>
        <a:lstStyle/>
        <a:p>
          <a:endParaRPr lang="hr-HR"/>
        </a:p>
      </dgm:t>
    </dgm:pt>
    <dgm:pt modelId="{EB71DFA0-88F8-4BE8-A3ED-966C32386BD5}" type="sibTrans" cxnId="{C68504F0-0BF2-4DC1-8AA8-BAE7DE6181CB}">
      <dgm:prSet/>
      <dgm:spPr/>
      <dgm:t>
        <a:bodyPr/>
        <a:lstStyle/>
        <a:p>
          <a:endParaRPr lang="hr-HR"/>
        </a:p>
      </dgm:t>
    </dgm:pt>
    <dgm:pt modelId="{376C2EA8-B282-44BE-8C36-099A30713E65}">
      <dgm:prSet phldrT="[Tekst]" custT="1"/>
      <dgm:spPr/>
      <dgm:t>
        <a:bodyPr/>
        <a:lstStyle/>
        <a:p>
          <a:r>
            <a:rPr lang="hr-HR" sz="1600" dirty="0" smtClean="0"/>
            <a:t>Upis kandidata s teškoćama u razvoju</a:t>
          </a:r>
          <a:endParaRPr lang="hr-HR" sz="1600" dirty="0"/>
        </a:p>
      </dgm:t>
    </dgm:pt>
    <dgm:pt modelId="{255DE878-5908-4603-A62C-F0ACA66AD16A}" type="parTrans" cxnId="{153A1845-9C30-4A1B-8C83-228B257025B8}">
      <dgm:prSet/>
      <dgm:spPr/>
      <dgm:t>
        <a:bodyPr/>
        <a:lstStyle/>
        <a:p>
          <a:endParaRPr lang="hr-HR"/>
        </a:p>
      </dgm:t>
    </dgm:pt>
    <dgm:pt modelId="{9E9A2CFB-A7C8-4BFD-B75A-A71FDCF644CA}" type="sibTrans" cxnId="{153A1845-9C30-4A1B-8C83-228B257025B8}">
      <dgm:prSet/>
      <dgm:spPr/>
      <dgm:t>
        <a:bodyPr/>
        <a:lstStyle/>
        <a:p>
          <a:endParaRPr lang="hr-HR"/>
        </a:p>
      </dgm:t>
    </dgm:pt>
    <dgm:pt modelId="{06C88A7D-8D9E-4DA8-8997-D53E179713F5}" type="pres">
      <dgm:prSet presAssocID="{44E81877-54E2-499A-B84A-7481C418CC66}" presName="compositeShape" presStyleCnt="0">
        <dgm:presLayoutVars>
          <dgm:chMax val="7"/>
          <dgm:dir/>
          <dgm:resizeHandles val="exact"/>
        </dgm:presLayoutVars>
      </dgm:prSet>
      <dgm:spPr/>
    </dgm:pt>
    <dgm:pt modelId="{FCF236F4-74CE-4DD0-B571-B0DB29E90431}" type="pres">
      <dgm:prSet presAssocID="{44E81877-54E2-499A-B84A-7481C418CC66}" presName="wedge1" presStyleLbl="node1" presStyleIdx="0" presStyleCnt="3"/>
      <dgm:spPr/>
      <dgm:t>
        <a:bodyPr/>
        <a:lstStyle/>
        <a:p>
          <a:endParaRPr lang="hr-HR"/>
        </a:p>
      </dgm:t>
    </dgm:pt>
    <dgm:pt modelId="{84CF7FF9-393F-4576-AD5F-C45B6F7AFEA6}" type="pres">
      <dgm:prSet presAssocID="{44E81877-54E2-499A-B84A-7481C418CC66}" presName="dummy1a" presStyleCnt="0"/>
      <dgm:spPr/>
    </dgm:pt>
    <dgm:pt modelId="{539EF856-31B8-4CF8-875E-5A0D160CB1CE}" type="pres">
      <dgm:prSet presAssocID="{44E81877-54E2-499A-B84A-7481C418CC66}" presName="dummy1b" presStyleCnt="0"/>
      <dgm:spPr/>
    </dgm:pt>
    <dgm:pt modelId="{C7A16E7F-CBDC-4480-B12F-A0CB47A4F363}" type="pres">
      <dgm:prSet presAssocID="{44E81877-54E2-499A-B84A-7481C418CC66}" presName="wedge1Tx" presStyleLbl="node1" presStyleIdx="0" presStyleCnt="3">
        <dgm:presLayoutVars>
          <dgm:chMax val="0"/>
          <dgm:chPref val="0"/>
          <dgm:bulletEnabled val="1"/>
        </dgm:presLayoutVars>
      </dgm:prSet>
      <dgm:spPr/>
      <dgm:t>
        <a:bodyPr/>
        <a:lstStyle/>
        <a:p>
          <a:endParaRPr lang="hr-HR"/>
        </a:p>
      </dgm:t>
    </dgm:pt>
    <dgm:pt modelId="{554804BE-5EDD-4F0B-AE2E-0833BF0DA847}" type="pres">
      <dgm:prSet presAssocID="{44E81877-54E2-499A-B84A-7481C418CC66}" presName="wedge2" presStyleLbl="node1" presStyleIdx="1" presStyleCnt="3"/>
      <dgm:spPr/>
      <dgm:t>
        <a:bodyPr/>
        <a:lstStyle/>
        <a:p>
          <a:endParaRPr lang="hr-HR"/>
        </a:p>
      </dgm:t>
    </dgm:pt>
    <dgm:pt modelId="{7B88C8A0-FABA-4FA4-A62D-86F541AF645A}" type="pres">
      <dgm:prSet presAssocID="{44E81877-54E2-499A-B84A-7481C418CC66}" presName="dummy2a" presStyleCnt="0"/>
      <dgm:spPr/>
    </dgm:pt>
    <dgm:pt modelId="{F5543C89-E4C4-437E-AF8E-7E0BEF1E8A62}" type="pres">
      <dgm:prSet presAssocID="{44E81877-54E2-499A-B84A-7481C418CC66}" presName="dummy2b" presStyleCnt="0"/>
      <dgm:spPr/>
    </dgm:pt>
    <dgm:pt modelId="{5849D662-DAC0-4138-98FB-97B1F9528D76}" type="pres">
      <dgm:prSet presAssocID="{44E81877-54E2-499A-B84A-7481C418CC66}" presName="wedge2Tx" presStyleLbl="node1" presStyleIdx="1" presStyleCnt="3">
        <dgm:presLayoutVars>
          <dgm:chMax val="0"/>
          <dgm:chPref val="0"/>
          <dgm:bulletEnabled val="1"/>
        </dgm:presLayoutVars>
      </dgm:prSet>
      <dgm:spPr/>
      <dgm:t>
        <a:bodyPr/>
        <a:lstStyle/>
        <a:p>
          <a:endParaRPr lang="hr-HR"/>
        </a:p>
      </dgm:t>
    </dgm:pt>
    <dgm:pt modelId="{AD5C733E-C719-43D9-83D3-E5E58AE20E0C}" type="pres">
      <dgm:prSet presAssocID="{44E81877-54E2-499A-B84A-7481C418CC66}" presName="wedge3" presStyleLbl="node1" presStyleIdx="2" presStyleCnt="3"/>
      <dgm:spPr/>
      <dgm:t>
        <a:bodyPr/>
        <a:lstStyle/>
        <a:p>
          <a:endParaRPr lang="hr-HR"/>
        </a:p>
      </dgm:t>
    </dgm:pt>
    <dgm:pt modelId="{CEB31B91-C0DD-4C7A-8320-AFDC4ADBBCD6}" type="pres">
      <dgm:prSet presAssocID="{44E81877-54E2-499A-B84A-7481C418CC66}" presName="dummy3a" presStyleCnt="0"/>
      <dgm:spPr/>
    </dgm:pt>
    <dgm:pt modelId="{F08D1FD9-54BE-4DB1-937E-EC66A1EC9044}" type="pres">
      <dgm:prSet presAssocID="{44E81877-54E2-499A-B84A-7481C418CC66}" presName="dummy3b" presStyleCnt="0"/>
      <dgm:spPr/>
    </dgm:pt>
    <dgm:pt modelId="{C2D48964-9A17-47E4-BD8C-29AA21243952}" type="pres">
      <dgm:prSet presAssocID="{44E81877-54E2-499A-B84A-7481C418CC66}" presName="wedge3Tx" presStyleLbl="node1" presStyleIdx="2" presStyleCnt="3">
        <dgm:presLayoutVars>
          <dgm:chMax val="0"/>
          <dgm:chPref val="0"/>
          <dgm:bulletEnabled val="1"/>
        </dgm:presLayoutVars>
      </dgm:prSet>
      <dgm:spPr/>
      <dgm:t>
        <a:bodyPr/>
        <a:lstStyle/>
        <a:p>
          <a:endParaRPr lang="hr-HR"/>
        </a:p>
      </dgm:t>
    </dgm:pt>
    <dgm:pt modelId="{0729A012-04D5-47DE-808F-5C5342BF1971}" type="pres">
      <dgm:prSet presAssocID="{9013208D-C8A2-4189-B534-A0717453B76F}" presName="arrowWedge1" presStyleLbl="fgSibTrans2D1" presStyleIdx="0" presStyleCnt="3"/>
      <dgm:spPr/>
    </dgm:pt>
    <dgm:pt modelId="{9A5F4FC0-8D28-43D0-8E5E-4DAAF69D404F}" type="pres">
      <dgm:prSet presAssocID="{EB71DFA0-88F8-4BE8-A3ED-966C32386BD5}" presName="arrowWedge2" presStyleLbl="fgSibTrans2D1" presStyleIdx="1" presStyleCnt="3"/>
      <dgm:spPr/>
    </dgm:pt>
    <dgm:pt modelId="{C33B7A03-E0A3-4EB7-9B4D-B1388444FDBD}" type="pres">
      <dgm:prSet presAssocID="{9E9A2CFB-A7C8-4BFD-B75A-A71FDCF644CA}" presName="arrowWedge3" presStyleLbl="fgSibTrans2D1" presStyleIdx="2" presStyleCnt="3"/>
      <dgm:spPr/>
    </dgm:pt>
  </dgm:ptLst>
  <dgm:cxnLst>
    <dgm:cxn modelId="{F284C5E6-D688-4020-85CD-A9B42CEC6FC1}" type="presOf" srcId="{44E81877-54E2-499A-B84A-7481C418CC66}" destId="{06C88A7D-8D9E-4DA8-8997-D53E179713F5}" srcOrd="0" destOrd="0" presId="urn:microsoft.com/office/officeart/2005/8/layout/cycle8"/>
    <dgm:cxn modelId="{0377499E-9461-43D3-9B09-18D70277D44D}" type="presOf" srcId="{308D4E34-F63E-45DF-9671-2A25F160D399}" destId="{C7A16E7F-CBDC-4480-B12F-A0CB47A4F363}" srcOrd="1" destOrd="0" presId="urn:microsoft.com/office/officeart/2005/8/layout/cycle8"/>
    <dgm:cxn modelId="{2A161EEE-79A9-4AE0-9510-B08F7FC09336}" type="presOf" srcId="{D89D71FE-157C-4065-8B46-FC5BF79EFEC4}" destId="{5849D662-DAC0-4138-98FB-97B1F9528D76}" srcOrd="1" destOrd="0" presId="urn:microsoft.com/office/officeart/2005/8/layout/cycle8"/>
    <dgm:cxn modelId="{153A1845-9C30-4A1B-8C83-228B257025B8}" srcId="{44E81877-54E2-499A-B84A-7481C418CC66}" destId="{376C2EA8-B282-44BE-8C36-099A30713E65}" srcOrd="2" destOrd="0" parTransId="{255DE878-5908-4603-A62C-F0ACA66AD16A}" sibTransId="{9E9A2CFB-A7C8-4BFD-B75A-A71FDCF644CA}"/>
    <dgm:cxn modelId="{41B1FF80-7760-4D80-99E2-19F56A53E4EA}" type="presOf" srcId="{376C2EA8-B282-44BE-8C36-099A30713E65}" destId="{C2D48964-9A17-47E4-BD8C-29AA21243952}" srcOrd="1" destOrd="0" presId="urn:microsoft.com/office/officeart/2005/8/layout/cycle8"/>
    <dgm:cxn modelId="{6050D1F1-B66A-41C7-BD41-E4F069CEF7E2}" type="presOf" srcId="{308D4E34-F63E-45DF-9671-2A25F160D399}" destId="{FCF236F4-74CE-4DD0-B571-B0DB29E90431}" srcOrd="0" destOrd="0" presId="urn:microsoft.com/office/officeart/2005/8/layout/cycle8"/>
    <dgm:cxn modelId="{C68504F0-0BF2-4DC1-8AA8-BAE7DE6181CB}" srcId="{44E81877-54E2-499A-B84A-7481C418CC66}" destId="{D89D71FE-157C-4065-8B46-FC5BF79EFEC4}" srcOrd="1" destOrd="0" parTransId="{EF594AB6-C33D-46D2-853A-60328F0FAAD8}" sibTransId="{EB71DFA0-88F8-4BE8-A3ED-966C32386BD5}"/>
    <dgm:cxn modelId="{529BB283-E61F-437C-82CB-5A3B72D4E56D}" srcId="{44E81877-54E2-499A-B84A-7481C418CC66}" destId="{308D4E34-F63E-45DF-9671-2A25F160D399}" srcOrd="0" destOrd="0" parTransId="{4C3B0067-0D91-455A-B9D9-F80BD841DC66}" sibTransId="{9013208D-C8A2-4189-B534-A0717453B76F}"/>
    <dgm:cxn modelId="{68693AF8-AA1F-4834-99A5-5A87A2E1E90D}" type="presOf" srcId="{376C2EA8-B282-44BE-8C36-099A30713E65}" destId="{AD5C733E-C719-43D9-83D3-E5E58AE20E0C}" srcOrd="0" destOrd="0" presId="urn:microsoft.com/office/officeart/2005/8/layout/cycle8"/>
    <dgm:cxn modelId="{565EBC83-5BE9-46DC-9F63-42951CE9C005}" type="presOf" srcId="{D89D71FE-157C-4065-8B46-FC5BF79EFEC4}" destId="{554804BE-5EDD-4F0B-AE2E-0833BF0DA847}" srcOrd="0" destOrd="0" presId="urn:microsoft.com/office/officeart/2005/8/layout/cycle8"/>
    <dgm:cxn modelId="{C24F8252-6A21-4999-A434-79C41EEF3111}" type="presParOf" srcId="{06C88A7D-8D9E-4DA8-8997-D53E179713F5}" destId="{FCF236F4-74CE-4DD0-B571-B0DB29E90431}" srcOrd="0" destOrd="0" presId="urn:microsoft.com/office/officeart/2005/8/layout/cycle8"/>
    <dgm:cxn modelId="{80639779-E05B-4E41-BB6F-FC63B9EB2ED7}" type="presParOf" srcId="{06C88A7D-8D9E-4DA8-8997-D53E179713F5}" destId="{84CF7FF9-393F-4576-AD5F-C45B6F7AFEA6}" srcOrd="1" destOrd="0" presId="urn:microsoft.com/office/officeart/2005/8/layout/cycle8"/>
    <dgm:cxn modelId="{2C075816-7C9E-4456-883E-C23064D14252}" type="presParOf" srcId="{06C88A7D-8D9E-4DA8-8997-D53E179713F5}" destId="{539EF856-31B8-4CF8-875E-5A0D160CB1CE}" srcOrd="2" destOrd="0" presId="urn:microsoft.com/office/officeart/2005/8/layout/cycle8"/>
    <dgm:cxn modelId="{85BEE72A-7536-48CD-8E06-F5F4F11D1D26}" type="presParOf" srcId="{06C88A7D-8D9E-4DA8-8997-D53E179713F5}" destId="{C7A16E7F-CBDC-4480-B12F-A0CB47A4F363}" srcOrd="3" destOrd="0" presId="urn:microsoft.com/office/officeart/2005/8/layout/cycle8"/>
    <dgm:cxn modelId="{408492F2-5780-4B04-83B0-DC2C564DF3D7}" type="presParOf" srcId="{06C88A7D-8D9E-4DA8-8997-D53E179713F5}" destId="{554804BE-5EDD-4F0B-AE2E-0833BF0DA847}" srcOrd="4" destOrd="0" presId="urn:microsoft.com/office/officeart/2005/8/layout/cycle8"/>
    <dgm:cxn modelId="{B2B8D9F9-CAD9-4747-957E-646A250B7290}" type="presParOf" srcId="{06C88A7D-8D9E-4DA8-8997-D53E179713F5}" destId="{7B88C8A0-FABA-4FA4-A62D-86F541AF645A}" srcOrd="5" destOrd="0" presId="urn:microsoft.com/office/officeart/2005/8/layout/cycle8"/>
    <dgm:cxn modelId="{C258FB66-8E95-42D0-B40E-04C61439934F}" type="presParOf" srcId="{06C88A7D-8D9E-4DA8-8997-D53E179713F5}" destId="{F5543C89-E4C4-437E-AF8E-7E0BEF1E8A62}" srcOrd="6" destOrd="0" presId="urn:microsoft.com/office/officeart/2005/8/layout/cycle8"/>
    <dgm:cxn modelId="{18F103E3-40FF-4B8A-B2E0-F58B694E0F15}" type="presParOf" srcId="{06C88A7D-8D9E-4DA8-8997-D53E179713F5}" destId="{5849D662-DAC0-4138-98FB-97B1F9528D76}" srcOrd="7" destOrd="0" presId="urn:microsoft.com/office/officeart/2005/8/layout/cycle8"/>
    <dgm:cxn modelId="{3B9DE2F0-2843-45E8-AF13-7D65C777A6BD}" type="presParOf" srcId="{06C88A7D-8D9E-4DA8-8997-D53E179713F5}" destId="{AD5C733E-C719-43D9-83D3-E5E58AE20E0C}" srcOrd="8" destOrd="0" presId="urn:microsoft.com/office/officeart/2005/8/layout/cycle8"/>
    <dgm:cxn modelId="{595E2FA4-7BBD-4C35-9E9D-3BE5773D89BA}" type="presParOf" srcId="{06C88A7D-8D9E-4DA8-8997-D53E179713F5}" destId="{CEB31B91-C0DD-4C7A-8320-AFDC4ADBBCD6}" srcOrd="9" destOrd="0" presId="urn:microsoft.com/office/officeart/2005/8/layout/cycle8"/>
    <dgm:cxn modelId="{EB6D0481-B536-4FA5-B31A-57D8E7A205DF}" type="presParOf" srcId="{06C88A7D-8D9E-4DA8-8997-D53E179713F5}" destId="{F08D1FD9-54BE-4DB1-937E-EC66A1EC9044}" srcOrd="10" destOrd="0" presId="urn:microsoft.com/office/officeart/2005/8/layout/cycle8"/>
    <dgm:cxn modelId="{FD134FA6-7115-4D7B-983C-9196EFD3FE89}" type="presParOf" srcId="{06C88A7D-8D9E-4DA8-8997-D53E179713F5}" destId="{C2D48964-9A17-47E4-BD8C-29AA21243952}" srcOrd="11" destOrd="0" presId="urn:microsoft.com/office/officeart/2005/8/layout/cycle8"/>
    <dgm:cxn modelId="{B66CA85E-CAD5-44E7-97F5-8FE6F5DD9D4A}" type="presParOf" srcId="{06C88A7D-8D9E-4DA8-8997-D53E179713F5}" destId="{0729A012-04D5-47DE-808F-5C5342BF1971}" srcOrd="12" destOrd="0" presId="urn:microsoft.com/office/officeart/2005/8/layout/cycle8"/>
    <dgm:cxn modelId="{2B38516E-E349-4AA6-91D1-C9368BBA0789}" type="presParOf" srcId="{06C88A7D-8D9E-4DA8-8997-D53E179713F5}" destId="{9A5F4FC0-8D28-43D0-8E5E-4DAAF69D404F}" srcOrd="13" destOrd="0" presId="urn:microsoft.com/office/officeart/2005/8/layout/cycle8"/>
    <dgm:cxn modelId="{314733F0-FB39-4368-BEA6-206CBF640BED}" type="presParOf" srcId="{06C88A7D-8D9E-4DA8-8997-D53E179713F5}" destId="{C33B7A03-E0A3-4EB7-9B4D-B1388444FDBD}"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7E02D-86AB-47C1-88D3-107C26B06AB4}">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HR" sz="1600" kern="1200" dirty="0" smtClean="0"/>
            <a:t>Dodatni elementi vrednovanja</a:t>
          </a:r>
          <a:endParaRPr lang="hr-HR" sz="1600" kern="1200" dirty="0"/>
        </a:p>
      </dsp:txBody>
      <dsp:txXfrm>
        <a:off x="3210560" y="987551"/>
        <a:ext cx="1219200" cy="1016000"/>
      </dsp:txXfrm>
    </dsp:sp>
    <dsp:sp modelId="{5EB597B9-24E8-4252-9466-02D6CC895F35}">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HR" sz="1600" kern="1200" dirty="0" smtClean="0"/>
            <a:t>Poseban element vrednovanja</a:t>
          </a:r>
          <a:endParaRPr lang="hr-HR" sz="1600" kern="1200" dirty="0"/>
        </a:p>
      </dsp:txBody>
      <dsp:txXfrm>
        <a:off x="2153920" y="2600960"/>
        <a:ext cx="1828800" cy="894080"/>
      </dsp:txXfrm>
    </dsp:sp>
    <dsp:sp modelId="{7C8F6A81-E61E-4556-83F0-A9FE273D42CF}">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HR" sz="1600" kern="1200" dirty="0" smtClean="0"/>
            <a:t>Zajednički elementi</a:t>
          </a:r>
          <a:endParaRPr lang="hr-HR" sz="1600" kern="1200" dirty="0"/>
        </a:p>
      </dsp:txBody>
      <dsp:txXfrm>
        <a:off x="1666240" y="987551"/>
        <a:ext cx="1219200" cy="1016000"/>
      </dsp:txXfrm>
    </dsp:sp>
    <dsp:sp modelId="{78383848-2A2C-42D9-A855-8B1C89E2EFEE}">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573901-1113-4E9E-98D7-22BB48AB5AD1}">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CDB694-98FC-4A89-8DE8-9DD0A78B4B8D}">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302B7-379A-433D-B459-BE6BCCFEF761}">
      <dsp:nvSpPr>
        <dsp:cNvPr id="0" name=""/>
        <dsp:cNvSpPr/>
      </dsp:nvSpPr>
      <dsp:spPr>
        <a:xfrm>
          <a:off x="1593529" y="294872"/>
          <a:ext cx="3810663" cy="3810663"/>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HR" sz="1600" kern="1200" dirty="0" smtClean="0"/>
            <a:t>Postignuti rezultati na natjecanjima znanja</a:t>
          </a:r>
          <a:endParaRPr lang="hr-HR" sz="1600" kern="1200" dirty="0"/>
        </a:p>
      </dsp:txBody>
      <dsp:txXfrm>
        <a:off x="3601840" y="1102370"/>
        <a:ext cx="1360951" cy="1134126"/>
      </dsp:txXfrm>
    </dsp:sp>
    <dsp:sp modelId="{99ED2479-BB24-427D-B803-790061DA08EC}">
      <dsp:nvSpPr>
        <dsp:cNvPr id="0" name=""/>
        <dsp:cNvSpPr/>
      </dsp:nvSpPr>
      <dsp:spPr>
        <a:xfrm>
          <a:off x="1515048" y="430967"/>
          <a:ext cx="3810663" cy="3810663"/>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HR" sz="1600" kern="1200" dirty="0" smtClean="0"/>
            <a:t>Postignuti rezultati na natjecanjima školskih sportskih društava</a:t>
          </a:r>
          <a:endParaRPr lang="hr-HR" sz="1600" kern="1200" dirty="0"/>
        </a:p>
      </dsp:txBody>
      <dsp:txXfrm>
        <a:off x="2422349" y="2903362"/>
        <a:ext cx="2041426" cy="998030"/>
      </dsp:txXfrm>
    </dsp:sp>
    <dsp:sp modelId="{E172C28B-BB21-48E9-B325-37C454DD6DEB}">
      <dsp:nvSpPr>
        <dsp:cNvPr id="0" name=""/>
        <dsp:cNvSpPr/>
      </dsp:nvSpPr>
      <dsp:spPr>
        <a:xfrm>
          <a:off x="1436566" y="294872"/>
          <a:ext cx="3810663" cy="3810663"/>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HR" sz="1600" kern="1200" dirty="0" smtClean="0"/>
            <a:t>Provjera (ispitivanje) posebnih vještina i sposobnosti</a:t>
          </a:r>
          <a:endParaRPr lang="hr-HR" sz="1600" kern="1200" dirty="0"/>
        </a:p>
      </dsp:txBody>
      <dsp:txXfrm>
        <a:off x="1877968" y="1102370"/>
        <a:ext cx="1360951" cy="1134126"/>
      </dsp:txXfrm>
    </dsp:sp>
    <dsp:sp modelId="{0C94C4E9-6FF0-41ED-AADA-6C0313556823}">
      <dsp:nvSpPr>
        <dsp:cNvPr id="0" name=""/>
        <dsp:cNvSpPr/>
      </dsp:nvSpPr>
      <dsp:spPr>
        <a:xfrm>
          <a:off x="1357946" y="58974"/>
          <a:ext cx="4282459" cy="428245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D6DA81-E5F2-4FA0-8F9A-043A853ADC68}">
      <dsp:nvSpPr>
        <dsp:cNvPr id="0" name=""/>
        <dsp:cNvSpPr/>
      </dsp:nvSpPr>
      <dsp:spPr>
        <a:xfrm>
          <a:off x="1279150" y="194828"/>
          <a:ext cx="4282459" cy="428245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3E425C-3071-4FBD-AA87-F454573C9E87}">
      <dsp:nvSpPr>
        <dsp:cNvPr id="0" name=""/>
        <dsp:cNvSpPr/>
      </dsp:nvSpPr>
      <dsp:spPr>
        <a:xfrm>
          <a:off x="1200354" y="58974"/>
          <a:ext cx="4282459" cy="428245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236F4-74CE-4DD0-B571-B0DB29E90431}">
      <dsp:nvSpPr>
        <dsp:cNvPr id="0" name=""/>
        <dsp:cNvSpPr/>
      </dsp:nvSpPr>
      <dsp:spPr>
        <a:xfrm>
          <a:off x="2241290" y="324814"/>
          <a:ext cx="4197607" cy="4197607"/>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HR" sz="1600" kern="1200" dirty="0" smtClean="0"/>
            <a:t>Upis kandidata sa zdravstvenim teškoćama</a:t>
          </a:r>
          <a:endParaRPr lang="hr-HR" sz="1600" kern="1200" dirty="0"/>
        </a:p>
      </dsp:txBody>
      <dsp:txXfrm>
        <a:off x="4453530" y="1214307"/>
        <a:ext cx="1499145" cy="1249288"/>
      </dsp:txXfrm>
    </dsp:sp>
    <dsp:sp modelId="{554804BE-5EDD-4F0B-AE2E-0833BF0DA847}">
      <dsp:nvSpPr>
        <dsp:cNvPr id="0" name=""/>
        <dsp:cNvSpPr/>
      </dsp:nvSpPr>
      <dsp:spPr>
        <a:xfrm>
          <a:off x="2154840" y="474729"/>
          <a:ext cx="4197607" cy="4197607"/>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latin typeface="+mn-lt"/>
            </a:rPr>
            <a:t>Upis</a:t>
          </a:r>
          <a:r>
            <a:rPr lang="en-US" sz="1400" kern="1200" dirty="0" smtClean="0">
              <a:latin typeface="+mn-lt"/>
            </a:rPr>
            <a:t> </a:t>
          </a:r>
          <a:r>
            <a:rPr lang="en-US" sz="1400" kern="1200" dirty="0" err="1" smtClean="0">
              <a:latin typeface="+mn-lt"/>
            </a:rPr>
            <a:t>kandidata</a:t>
          </a:r>
          <a:r>
            <a:rPr lang="en-US" sz="1400" kern="1200" dirty="0" smtClean="0">
              <a:latin typeface="+mn-lt"/>
            </a:rPr>
            <a:t> </a:t>
          </a:r>
          <a:r>
            <a:rPr lang="en-US" sz="1400" kern="1200" dirty="0" err="1" smtClean="0">
              <a:latin typeface="+mn-lt"/>
            </a:rPr>
            <a:t>koji</a:t>
          </a:r>
          <a:r>
            <a:rPr lang="en-US" sz="1400" kern="1200" dirty="0" smtClean="0">
              <a:latin typeface="+mn-lt"/>
            </a:rPr>
            <a:t> </a:t>
          </a:r>
          <a:r>
            <a:rPr lang="en-US" sz="1400" kern="1200" dirty="0" err="1" smtClean="0">
              <a:latin typeface="+mn-lt"/>
            </a:rPr>
            <a:t>žive</a:t>
          </a:r>
          <a:r>
            <a:rPr lang="en-US" sz="1400" kern="1200" dirty="0" smtClean="0">
              <a:latin typeface="+mn-lt"/>
            </a:rPr>
            <a:t> </a:t>
          </a:r>
          <a:r>
            <a:rPr lang="hr-HR" sz="1400" kern="1200" dirty="0" smtClean="0">
              <a:latin typeface="+mn-lt"/>
            </a:rPr>
            <a:t>u </a:t>
          </a:r>
          <a:r>
            <a:rPr lang="en-US" sz="1400" kern="1200" dirty="0" err="1" smtClean="0">
              <a:latin typeface="+mn-lt"/>
            </a:rPr>
            <a:t>otežanim</a:t>
          </a:r>
          <a:r>
            <a:rPr lang="en-US" sz="1400" kern="1200" dirty="0" smtClean="0">
              <a:latin typeface="+mn-lt"/>
            </a:rPr>
            <a:t> </a:t>
          </a:r>
          <a:r>
            <a:rPr lang="en-US" sz="1400" kern="1200" dirty="0" err="1" smtClean="0">
              <a:latin typeface="+mn-lt"/>
            </a:rPr>
            <a:t>uvjetima</a:t>
          </a:r>
          <a:r>
            <a:rPr lang="en-US" sz="1400" kern="1200" dirty="0" smtClean="0">
              <a:latin typeface="+mn-lt"/>
            </a:rPr>
            <a:t> </a:t>
          </a:r>
          <a:r>
            <a:rPr lang="en-US" sz="1400" kern="1200" dirty="0" err="1" smtClean="0">
              <a:latin typeface="+mn-lt"/>
            </a:rPr>
            <a:t>obrazovanja</a:t>
          </a:r>
          <a:r>
            <a:rPr lang="en-US" sz="1400" kern="1200" dirty="0" smtClean="0">
              <a:latin typeface="+mn-lt"/>
            </a:rPr>
            <a:t> </a:t>
          </a:r>
          <a:r>
            <a:rPr lang="en-US" sz="1400" kern="1200" dirty="0" err="1" smtClean="0">
              <a:latin typeface="+mn-lt"/>
            </a:rPr>
            <a:t>uzrokovanim</a:t>
          </a:r>
          <a:r>
            <a:rPr lang="en-US" sz="1400" kern="1200" dirty="0" smtClean="0">
              <a:latin typeface="+mn-lt"/>
            </a:rPr>
            <a:t> </a:t>
          </a:r>
          <a:r>
            <a:rPr lang="en-US" sz="1400" kern="1200" dirty="0" err="1" smtClean="0">
              <a:latin typeface="+mn-lt"/>
            </a:rPr>
            <a:t>nepovoljnim</a:t>
          </a:r>
          <a:r>
            <a:rPr lang="en-US" sz="1400" kern="1200" dirty="0" smtClean="0">
              <a:latin typeface="+mn-lt"/>
            </a:rPr>
            <a:t> </a:t>
          </a:r>
          <a:r>
            <a:rPr lang="en-US" sz="1400" kern="1200" dirty="0" err="1" smtClean="0">
              <a:latin typeface="+mn-lt"/>
            </a:rPr>
            <a:t>ekonomskim</a:t>
          </a:r>
          <a:r>
            <a:rPr lang="en-US" sz="1400" kern="1200" dirty="0" smtClean="0">
              <a:latin typeface="+mn-lt"/>
            </a:rPr>
            <a:t>, </a:t>
          </a:r>
          <a:r>
            <a:rPr lang="en-US" sz="1400" kern="1200" dirty="0" err="1" smtClean="0">
              <a:latin typeface="+mn-lt"/>
            </a:rPr>
            <a:t>socijalnim</a:t>
          </a:r>
          <a:r>
            <a:rPr lang="en-US" sz="1400" kern="1200" dirty="0" smtClean="0">
              <a:latin typeface="+mn-lt"/>
            </a:rPr>
            <a:t> </a:t>
          </a:r>
          <a:r>
            <a:rPr lang="en-US" sz="1400" kern="1200" dirty="0" err="1" smtClean="0">
              <a:latin typeface="+mn-lt"/>
            </a:rPr>
            <a:t>te</a:t>
          </a:r>
          <a:r>
            <a:rPr lang="en-US" sz="1400" kern="1200" dirty="0" smtClean="0">
              <a:latin typeface="+mn-lt"/>
            </a:rPr>
            <a:t> </a:t>
          </a:r>
          <a:r>
            <a:rPr lang="en-US" sz="1400" kern="1200" dirty="0" err="1" smtClean="0">
              <a:latin typeface="+mn-lt"/>
            </a:rPr>
            <a:t>odgojnim</a:t>
          </a:r>
          <a:r>
            <a:rPr lang="en-US" sz="1400" kern="1200" dirty="0" smtClean="0">
              <a:latin typeface="+mn-lt"/>
            </a:rPr>
            <a:t> </a:t>
          </a:r>
          <a:r>
            <a:rPr lang="en-US" sz="1400" kern="1200" dirty="0" err="1" smtClean="0">
              <a:latin typeface="+mn-lt"/>
            </a:rPr>
            <a:t>čimbenicima</a:t>
          </a:r>
          <a:endParaRPr lang="hr-HR" sz="1400" kern="1200" dirty="0">
            <a:latin typeface="+mn-lt"/>
          </a:endParaRPr>
        </a:p>
      </dsp:txBody>
      <dsp:txXfrm>
        <a:off x="3154270" y="3198177"/>
        <a:ext cx="2248718" cy="1099373"/>
      </dsp:txXfrm>
    </dsp:sp>
    <dsp:sp modelId="{AD5C733E-C719-43D9-83D3-E5E58AE20E0C}">
      <dsp:nvSpPr>
        <dsp:cNvPr id="0" name=""/>
        <dsp:cNvSpPr/>
      </dsp:nvSpPr>
      <dsp:spPr>
        <a:xfrm>
          <a:off x="2068389" y="324814"/>
          <a:ext cx="4197607" cy="4197607"/>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HR" sz="1600" kern="1200" dirty="0" smtClean="0"/>
            <a:t>Upis kandidata s teškoćama u razvoju</a:t>
          </a:r>
          <a:endParaRPr lang="hr-HR" sz="1600" kern="1200" dirty="0"/>
        </a:p>
      </dsp:txBody>
      <dsp:txXfrm>
        <a:off x="2554612" y="1214307"/>
        <a:ext cx="1499145" cy="1249288"/>
      </dsp:txXfrm>
    </dsp:sp>
    <dsp:sp modelId="{0729A012-04D5-47DE-808F-5C5342BF1971}">
      <dsp:nvSpPr>
        <dsp:cNvPr id="0" name=""/>
        <dsp:cNvSpPr/>
      </dsp:nvSpPr>
      <dsp:spPr>
        <a:xfrm>
          <a:off x="1981785" y="64962"/>
          <a:ext cx="4717311" cy="47173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5F4FC0-8D28-43D0-8E5E-4DAAF69D404F}">
      <dsp:nvSpPr>
        <dsp:cNvPr id="0" name=""/>
        <dsp:cNvSpPr/>
      </dsp:nvSpPr>
      <dsp:spPr>
        <a:xfrm>
          <a:off x="1894988" y="214612"/>
          <a:ext cx="4717311" cy="47173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3B7A03-E0A3-4EB7-9B4D-B1388444FDBD}">
      <dsp:nvSpPr>
        <dsp:cNvPr id="0" name=""/>
        <dsp:cNvSpPr/>
      </dsp:nvSpPr>
      <dsp:spPr>
        <a:xfrm>
          <a:off x="1808191" y="64962"/>
          <a:ext cx="4717311" cy="47173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1">
        <a:schemeClr val="bg2"/>
      </p:bgRef>
    </p:bg>
    <p:spTree>
      <p:nvGrpSpPr>
        <p:cNvPr id="1" name=""/>
        <p:cNvGrpSpPr/>
        <p:nvPr/>
      </p:nvGrpSpPr>
      <p:grpSpPr>
        <a:xfrm>
          <a:off x="0" y="0"/>
          <a:ext cx="0" cy="0"/>
          <a:chOff x="0" y="0"/>
          <a:chExt cx="0" cy="0"/>
        </a:xfrm>
      </p:grpSpPr>
      <p:sp>
        <p:nvSpPr>
          <p:cNvPr id="7" name="Pravokutni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utni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slov 7"/>
          <p:cNvSpPr>
            <a:spLocks noGrp="1"/>
          </p:cNvSpPr>
          <p:nvPr>
            <p:ph type="ctrTitle"/>
          </p:nvPr>
        </p:nvSpPr>
        <p:spPr>
          <a:xfrm>
            <a:off x="2362200" y="4038600"/>
            <a:ext cx="6477000" cy="1828800"/>
          </a:xfrm>
        </p:spPr>
        <p:txBody>
          <a:bodyPr anchor="b"/>
          <a:lstStyle>
            <a:lvl1pPr>
              <a:defRPr cap="all" baseline="0"/>
            </a:lvl1pPr>
          </a:lstStyle>
          <a:p>
            <a:r>
              <a:rPr kumimoji="0" lang="hr-HR" smtClean="0"/>
              <a:t>Uredite stil naslova matrice</a:t>
            </a:r>
            <a:endParaRPr kumimoji="0" lang="en-US"/>
          </a:p>
        </p:txBody>
      </p:sp>
      <p:sp>
        <p:nvSpPr>
          <p:cNvPr id="9" name="Podnaslov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Uredite stil podnaslova matrice</a:t>
            </a:r>
            <a:endParaRPr kumimoji="0" lang="en-US"/>
          </a:p>
        </p:txBody>
      </p:sp>
      <p:sp>
        <p:nvSpPr>
          <p:cNvPr id="28" name="Rezervirano mjesto datum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hr-HR">
              <a:solidFill>
                <a:srgbClr val="000000"/>
              </a:solidFill>
            </a:endParaRPr>
          </a:p>
        </p:txBody>
      </p:sp>
      <p:sp>
        <p:nvSpPr>
          <p:cNvPr id="17" name="Rezervirano mjesto podnožja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hr-HR">
              <a:solidFill>
                <a:srgbClr val="000000"/>
              </a:solidFill>
            </a:endParaRPr>
          </a:p>
        </p:txBody>
      </p:sp>
      <p:sp>
        <p:nvSpPr>
          <p:cNvPr id="29" name="Rezervirano mjesto broja slajda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D04E5E-C05B-4D24-9029-EA5EBF6CD538}" type="slidenum">
              <a:rPr lang="hr-HR" smtClean="0">
                <a:solidFill>
                  <a:srgbClr val="000000"/>
                </a:solidFill>
              </a:rPr>
              <a:pPr>
                <a:defRPr/>
              </a:pPr>
              <a:t>‹#›</a:t>
            </a:fld>
            <a:endParaRPr lang="hr-HR">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pPr>
              <a:defRPr/>
            </a:pPr>
            <a:endParaRPr lang="hr-HR">
              <a:solidFill>
                <a:srgbClr val="000000"/>
              </a:solidFill>
            </a:endParaRPr>
          </a:p>
        </p:txBody>
      </p:sp>
      <p:sp>
        <p:nvSpPr>
          <p:cNvPr id="5" name="Rezervirano mjesto podnožja 4"/>
          <p:cNvSpPr>
            <a:spLocks noGrp="1"/>
          </p:cNvSpPr>
          <p:nvPr>
            <p:ph type="ftr" sz="quarter" idx="11"/>
          </p:nvPr>
        </p:nvSpPr>
        <p:spPr/>
        <p:txBody>
          <a:bodyPr/>
          <a:lstStyle/>
          <a:p>
            <a:pPr>
              <a:defRPr/>
            </a:pPr>
            <a:endParaRPr lang="hr-HR">
              <a:solidFill>
                <a:srgbClr val="000000"/>
              </a:solidFill>
            </a:endParaRPr>
          </a:p>
        </p:txBody>
      </p:sp>
      <p:sp>
        <p:nvSpPr>
          <p:cNvPr id="6" name="Rezervirano mjesto broja slajda 5"/>
          <p:cNvSpPr>
            <a:spLocks noGrp="1"/>
          </p:cNvSpPr>
          <p:nvPr>
            <p:ph type="sldNum" sz="quarter" idx="12"/>
          </p:nvPr>
        </p:nvSpPr>
        <p:spPr/>
        <p:txBody>
          <a:bodyPr/>
          <a:lstStyle/>
          <a:p>
            <a:pPr>
              <a:defRPr/>
            </a:pPr>
            <a:fld id="{C46791F0-F015-45B0-B072-D9D455BDB9FE}" type="slidenum">
              <a:rPr lang="hr-HR" smtClean="0">
                <a:solidFill>
                  <a:srgbClr val="000000"/>
                </a:solidFill>
              </a:rPr>
              <a:pPr>
                <a:defRPr/>
              </a:pPr>
              <a:t>‹#›</a:t>
            </a:fld>
            <a:endParaRPr lang="hr-H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bg>
      <p:bgRef idx="1001">
        <a:schemeClr val="bg1"/>
      </p:bgRef>
    </p:bg>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53200" y="609600"/>
            <a:ext cx="2057400" cy="5516563"/>
          </a:xfrm>
        </p:spPr>
        <p:txBody>
          <a:bodyPr vert="eaVert"/>
          <a:lstStyle/>
          <a:p>
            <a:r>
              <a:rPr kumimoji="0" lang="hr-HR" smtClean="0"/>
              <a:t>Uredite stil naslova matrice</a:t>
            </a:r>
            <a:endParaRPr kumimoji="0" lang="en-US"/>
          </a:p>
        </p:txBody>
      </p:sp>
      <p:sp>
        <p:nvSpPr>
          <p:cNvPr id="3" name="Rezervirano mjesto okomitog teksta 2"/>
          <p:cNvSpPr>
            <a:spLocks noGrp="1"/>
          </p:cNvSpPr>
          <p:nvPr>
            <p:ph type="body" orient="vert" idx="1"/>
          </p:nvPr>
        </p:nvSpPr>
        <p:spPr>
          <a:xfrm>
            <a:off x="457200" y="609600"/>
            <a:ext cx="5562600" cy="5516564"/>
          </a:xfrm>
        </p:spPr>
        <p:txBody>
          <a:bodyPr vert="eaVert"/>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a:xfrm>
            <a:off x="6553200" y="6248402"/>
            <a:ext cx="2209800" cy="365125"/>
          </a:xfrm>
        </p:spPr>
        <p:txBody>
          <a:bodyPr/>
          <a:lstStyle/>
          <a:p>
            <a:pPr>
              <a:defRPr/>
            </a:pPr>
            <a:endParaRPr lang="hr-HR">
              <a:solidFill>
                <a:srgbClr val="000000"/>
              </a:solidFill>
            </a:endParaRPr>
          </a:p>
        </p:txBody>
      </p:sp>
      <p:sp>
        <p:nvSpPr>
          <p:cNvPr id="5" name="Rezervirano mjesto podnožja 4"/>
          <p:cNvSpPr>
            <a:spLocks noGrp="1"/>
          </p:cNvSpPr>
          <p:nvPr>
            <p:ph type="ftr" sz="quarter" idx="11"/>
          </p:nvPr>
        </p:nvSpPr>
        <p:spPr>
          <a:xfrm>
            <a:off x="457201" y="6248207"/>
            <a:ext cx="5573483" cy="365125"/>
          </a:xfrm>
        </p:spPr>
        <p:txBody>
          <a:bodyPr/>
          <a:lstStyle/>
          <a:p>
            <a:pPr>
              <a:defRPr/>
            </a:pPr>
            <a:endParaRPr lang="hr-HR">
              <a:solidFill>
                <a:srgbClr val="000000"/>
              </a:solidFill>
            </a:endParaRPr>
          </a:p>
        </p:txBody>
      </p:sp>
      <p:sp>
        <p:nvSpPr>
          <p:cNvPr id="7" name="Pravokutni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avokutni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avokutni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Rezervirano mjesto broja slajda 5"/>
          <p:cNvSpPr>
            <a:spLocks noGrp="1"/>
          </p:cNvSpPr>
          <p:nvPr>
            <p:ph type="sldNum" sz="quarter" idx="12"/>
          </p:nvPr>
        </p:nvSpPr>
        <p:spPr>
          <a:xfrm rot="5400000">
            <a:off x="5989638" y="144462"/>
            <a:ext cx="533400" cy="244476"/>
          </a:xfrm>
        </p:spPr>
        <p:txBody>
          <a:bodyPr/>
          <a:lstStyle/>
          <a:p>
            <a:pPr>
              <a:defRPr/>
            </a:pPr>
            <a:fld id="{783939EE-8D3C-4251-9922-F49525C73670}" type="slidenum">
              <a:rPr lang="hr-HR" smtClean="0">
                <a:solidFill>
                  <a:srgbClr val="000000"/>
                </a:solidFill>
              </a:rPr>
              <a:pPr>
                <a:defRPr/>
              </a:pPr>
              <a:t>‹#›</a:t>
            </a:fld>
            <a:endParaRPr lang="hr-HR">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slov i tablic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hr-HR" smtClean="0"/>
              <a:t>Uredite stil naslova matrice</a:t>
            </a:r>
            <a:endParaRPr lang="hr-HR"/>
          </a:p>
        </p:txBody>
      </p:sp>
      <p:sp>
        <p:nvSpPr>
          <p:cNvPr id="3" name="Rezervirano mjesto tablice 2"/>
          <p:cNvSpPr>
            <a:spLocks noGrp="1"/>
          </p:cNvSpPr>
          <p:nvPr>
            <p:ph type="tbl" idx="1"/>
          </p:nvPr>
        </p:nvSpPr>
        <p:spPr>
          <a:xfrm>
            <a:off x="457200" y="1600200"/>
            <a:ext cx="8229600" cy="4525963"/>
          </a:xfrm>
        </p:spPr>
        <p:txBody>
          <a:bodyPr/>
          <a:lstStyle/>
          <a:p>
            <a:pPr lvl="0"/>
            <a:endParaRPr lang="hr-H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r-H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r-H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BBABAB-A888-47EB-A5B9-1D6CB24C4187}" type="slidenum">
              <a:rPr lang="hr-HR">
                <a:solidFill>
                  <a:srgbClr val="000000"/>
                </a:solidFill>
              </a:rPr>
              <a:pPr>
                <a:defRPr/>
              </a:pPr>
              <a:t>‹#›</a:t>
            </a:fld>
            <a:endParaRPr lang="hr-HR">
              <a:solidFill>
                <a:srgbClr val="000000"/>
              </a:solidFill>
            </a:endParaRPr>
          </a:p>
        </p:txBody>
      </p:sp>
    </p:spTree>
    <p:extLst>
      <p:ext uri="{BB962C8B-B14F-4D97-AF65-F5344CB8AC3E}">
        <p14:creationId xmlns:p14="http://schemas.microsoft.com/office/powerpoint/2010/main" xmlns="" val="31841025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612648" y="228600"/>
            <a:ext cx="8153400" cy="990600"/>
          </a:xfrm>
        </p:spPr>
        <p:txBody>
          <a:bodyPr/>
          <a:lstStyle/>
          <a:p>
            <a:r>
              <a:rPr kumimoji="0" lang="hr-HR" smtClean="0"/>
              <a:t>Uredite stil naslova matrice</a:t>
            </a:r>
            <a:endParaRPr kumimoji="0" lang="en-US"/>
          </a:p>
        </p:txBody>
      </p:sp>
      <p:sp>
        <p:nvSpPr>
          <p:cNvPr id="4" name="Rezervirano mjesto datuma 3"/>
          <p:cNvSpPr>
            <a:spLocks noGrp="1"/>
          </p:cNvSpPr>
          <p:nvPr>
            <p:ph type="dt" sz="half" idx="10"/>
          </p:nvPr>
        </p:nvSpPr>
        <p:spPr/>
        <p:txBody>
          <a:bodyPr/>
          <a:lstStyle/>
          <a:p>
            <a:pPr>
              <a:defRPr/>
            </a:pPr>
            <a:endParaRPr lang="hr-HR">
              <a:solidFill>
                <a:srgbClr val="000000"/>
              </a:solidFill>
            </a:endParaRPr>
          </a:p>
        </p:txBody>
      </p:sp>
      <p:sp>
        <p:nvSpPr>
          <p:cNvPr id="5" name="Rezervirano mjesto podnožja 4"/>
          <p:cNvSpPr>
            <a:spLocks noGrp="1"/>
          </p:cNvSpPr>
          <p:nvPr>
            <p:ph type="ftr" sz="quarter" idx="11"/>
          </p:nvPr>
        </p:nvSpPr>
        <p:spPr/>
        <p:txBody>
          <a:bodyPr/>
          <a:lstStyle/>
          <a:p>
            <a:pPr>
              <a:defRPr/>
            </a:pPr>
            <a:endParaRPr lang="hr-HR">
              <a:solidFill>
                <a:srgbClr val="000000"/>
              </a:solidFill>
            </a:endParaRPr>
          </a:p>
        </p:txBody>
      </p:sp>
      <p:sp>
        <p:nvSpPr>
          <p:cNvPr id="6" name="Rezervirano mjesto broja slajda 5"/>
          <p:cNvSpPr>
            <a:spLocks noGrp="1"/>
          </p:cNvSpPr>
          <p:nvPr>
            <p:ph type="sldNum" sz="quarter" idx="12"/>
          </p:nvPr>
        </p:nvSpPr>
        <p:spPr/>
        <p:txBody>
          <a:bodyPr/>
          <a:lstStyle>
            <a:lvl1pPr>
              <a:defRPr>
                <a:solidFill>
                  <a:srgbClr val="FFFFFF"/>
                </a:solidFill>
              </a:defRPr>
            </a:lvl1pPr>
          </a:lstStyle>
          <a:p>
            <a:pPr>
              <a:defRPr/>
            </a:pPr>
            <a:fld id="{CF911D73-1A69-48F0-9643-BBBCA0017754}" type="slidenum">
              <a:rPr lang="hr-HR" smtClean="0">
                <a:solidFill>
                  <a:srgbClr val="000000"/>
                </a:solidFill>
              </a:rPr>
              <a:pPr>
                <a:defRPr/>
              </a:pPr>
              <a:t>‹#›</a:t>
            </a:fld>
            <a:endParaRPr lang="hr-HR">
              <a:solidFill>
                <a:srgbClr val="000000"/>
              </a:solidFill>
            </a:endParaRPr>
          </a:p>
        </p:txBody>
      </p:sp>
      <p:sp>
        <p:nvSpPr>
          <p:cNvPr id="8" name="Rezervirano mjesto sadržaja 7"/>
          <p:cNvSpPr>
            <a:spLocks noGrp="1"/>
          </p:cNvSpPr>
          <p:nvPr>
            <p:ph sz="quarter" idx="1"/>
          </p:nvPr>
        </p:nvSpPr>
        <p:spPr>
          <a:xfrm>
            <a:off x="612648" y="1600200"/>
            <a:ext cx="8153400" cy="44958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3">
        <a:schemeClr val="bg1"/>
      </p:bgRef>
    </p:bg>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Uredite stilove teksta matrice</a:t>
            </a:r>
          </a:p>
        </p:txBody>
      </p:sp>
      <p:sp>
        <p:nvSpPr>
          <p:cNvPr id="7" name="Pravokutni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avokutni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slov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hr-HR" smtClean="0"/>
              <a:t>Uredite stil naslova matrice</a:t>
            </a:r>
            <a:endParaRPr kumimoji="0" lang="en-US"/>
          </a:p>
        </p:txBody>
      </p:sp>
      <p:sp>
        <p:nvSpPr>
          <p:cNvPr id="12" name="Rezervirano mjesto datuma 11"/>
          <p:cNvSpPr>
            <a:spLocks noGrp="1"/>
          </p:cNvSpPr>
          <p:nvPr>
            <p:ph type="dt" sz="half" idx="10"/>
          </p:nvPr>
        </p:nvSpPr>
        <p:spPr/>
        <p:txBody>
          <a:bodyPr/>
          <a:lstStyle/>
          <a:p>
            <a:pPr>
              <a:defRPr/>
            </a:pPr>
            <a:endParaRPr lang="hr-HR">
              <a:solidFill>
                <a:srgbClr val="000000"/>
              </a:solidFill>
            </a:endParaRPr>
          </a:p>
        </p:txBody>
      </p:sp>
      <p:sp>
        <p:nvSpPr>
          <p:cNvPr id="13" name="Rezervirano mjesto broja slajd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9BCE0F07-FCCD-4AA3-8638-764D6DBD1CE7}" type="slidenum">
              <a:rPr lang="hr-HR" smtClean="0">
                <a:solidFill>
                  <a:srgbClr val="000000"/>
                </a:solidFill>
              </a:rPr>
              <a:pPr>
                <a:defRPr/>
              </a:pPr>
              <a:t>‹#›</a:t>
            </a:fld>
            <a:endParaRPr lang="hr-HR">
              <a:solidFill>
                <a:srgbClr val="000000"/>
              </a:solidFill>
            </a:endParaRPr>
          </a:p>
        </p:txBody>
      </p:sp>
      <p:sp>
        <p:nvSpPr>
          <p:cNvPr id="14" name="Rezervirano mjesto podnožja 13"/>
          <p:cNvSpPr>
            <a:spLocks noGrp="1"/>
          </p:cNvSpPr>
          <p:nvPr>
            <p:ph type="ftr" sz="quarter" idx="12"/>
          </p:nvPr>
        </p:nvSpPr>
        <p:spPr/>
        <p:txBody>
          <a:bodyPr/>
          <a:lstStyle/>
          <a:p>
            <a:pPr>
              <a:defRPr/>
            </a:pPr>
            <a:endParaRPr lang="hr-HR">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Uredite stil naslova matrice</a:t>
            </a:r>
            <a:endParaRPr kumimoji="0" lang="en-US"/>
          </a:p>
        </p:txBody>
      </p:sp>
      <p:sp>
        <p:nvSpPr>
          <p:cNvPr id="9" name="Rezervirano mjesto sadržaja 8"/>
          <p:cNvSpPr>
            <a:spLocks noGrp="1"/>
          </p:cNvSpPr>
          <p:nvPr>
            <p:ph sz="quarter" idx="1"/>
          </p:nvPr>
        </p:nvSpPr>
        <p:spPr>
          <a:xfrm>
            <a:off x="609600" y="1589567"/>
            <a:ext cx="3886200" cy="45720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1" name="Rezervirano mjesto sadržaja 10"/>
          <p:cNvSpPr>
            <a:spLocks noGrp="1"/>
          </p:cNvSpPr>
          <p:nvPr>
            <p:ph sz="quarter" idx="2"/>
          </p:nvPr>
        </p:nvSpPr>
        <p:spPr>
          <a:xfrm>
            <a:off x="4844901" y="1589567"/>
            <a:ext cx="3886200" cy="45720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8" name="Rezervirano mjesto datuma 7"/>
          <p:cNvSpPr>
            <a:spLocks noGrp="1"/>
          </p:cNvSpPr>
          <p:nvPr>
            <p:ph type="dt" sz="half" idx="15"/>
          </p:nvPr>
        </p:nvSpPr>
        <p:spPr/>
        <p:txBody>
          <a:bodyPr rtlCol="0"/>
          <a:lstStyle/>
          <a:p>
            <a:pPr>
              <a:defRPr/>
            </a:pPr>
            <a:endParaRPr lang="hr-HR">
              <a:solidFill>
                <a:srgbClr val="000000"/>
              </a:solidFill>
            </a:endParaRPr>
          </a:p>
        </p:txBody>
      </p:sp>
      <p:sp>
        <p:nvSpPr>
          <p:cNvPr id="10" name="Rezervirano mjesto broja slajda 9"/>
          <p:cNvSpPr>
            <a:spLocks noGrp="1"/>
          </p:cNvSpPr>
          <p:nvPr>
            <p:ph type="sldNum" sz="quarter" idx="16"/>
          </p:nvPr>
        </p:nvSpPr>
        <p:spPr/>
        <p:txBody>
          <a:bodyPr rtlCol="0"/>
          <a:lstStyle/>
          <a:p>
            <a:pPr>
              <a:defRPr/>
            </a:pPr>
            <a:fld id="{11823A3F-19DC-46EB-8B28-D102C61B49D7}" type="slidenum">
              <a:rPr lang="hr-HR" smtClean="0">
                <a:solidFill>
                  <a:srgbClr val="000000"/>
                </a:solidFill>
              </a:rPr>
              <a:pPr>
                <a:defRPr/>
              </a:pPr>
              <a:t>‹#›</a:t>
            </a:fld>
            <a:endParaRPr lang="hr-HR">
              <a:solidFill>
                <a:srgbClr val="000000"/>
              </a:solidFill>
            </a:endParaRPr>
          </a:p>
        </p:txBody>
      </p:sp>
      <p:sp>
        <p:nvSpPr>
          <p:cNvPr id="12" name="Rezervirano mjesto podnožja 11"/>
          <p:cNvSpPr>
            <a:spLocks noGrp="1"/>
          </p:cNvSpPr>
          <p:nvPr>
            <p:ph type="ftr" sz="quarter" idx="17"/>
          </p:nvPr>
        </p:nvSpPr>
        <p:spPr/>
        <p:txBody>
          <a:bodyPr rtlCol="0"/>
          <a:lstStyle/>
          <a:p>
            <a:pPr>
              <a:defRPr/>
            </a:pPr>
            <a:endParaRPr lang="hr-H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533400" y="273050"/>
            <a:ext cx="8153400" cy="869950"/>
          </a:xfrm>
        </p:spPr>
        <p:txBody>
          <a:bodyPr anchor="ctr"/>
          <a:lstStyle>
            <a:lvl1pPr>
              <a:defRPr/>
            </a:lvl1pPr>
          </a:lstStyle>
          <a:p>
            <a:r>
              <a:rPr kumimoji="0" lang="hr-HR" smtClean="0"/>
              <a:t>Uredite stil naslova matrice</a:t>
            </a:r>
            <a:endParaRPr kumimoji="0" lang="en-US"/>
          </a:p>
        </p:txBody>
      </p:sp>
      <p:sp>
        <p:nvSpPr>
          <p:cNvPr id="11" name="Rezervirano mjesto sadržaja 10"/>
          <p:cNvSpPr>
            <a:spLocks noGrp="1"/>
          </p:cNvSpPr>
          <p:nvPr>
            <p:ph sz="quarter" idx="2"/>
          </p:nvPr>
        </p:nvSpPr>
        <p:spPr>
          <a:xfrm>
            <a:off x="609600" y="2438400"/>
            <a:ext cx="3886200" cy="35814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quarter" idx="4"/>
          </p:nvPr>
        </p:nvSpPr>
        <p:spPr>
          <a:xfrm>
            <a:off x="4800600" y="2438400"/>
            <a:ext cx="3886200" cy="35814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0" name="Rezervirano mjesto datuma 9"/>
          <p:cNvSpPr>
            <a:spLocks noGrp="1"/>
          </p:cNvSpPr>
          <p:nvPr>
            <p:ph type="dt" sz="half" idx="15"/>
          </p:nvPr>
        </p:nvSpPr>
        <p:spPr/>
        <p:txBody>
          <a:bodyPr rtlCol="0"/>
          <a:lstStyle/>
          <a:p>
            <a:pPr>
              <a:defRPr/>
            </a:pPr>
            <a:endParaRPr lang="hr-HR">
              <a:solidFill>
                <a:srgbClr val="000000"/>
              </a:solidFill>
            </a:endParaRPr>
          </a:p>
        </p:txBody>
      </p:sp>
      <p:sp>
        <p:nvSpPr>
          <p:cNvPr id="12" name="Rezervirano mjesto broja slajda 11"/>
          <p:cNvSpPr>
            <a:spLocks noGrp="1"/>
          </p:cNvSpPr>
          <p:nvPr>
            <p:ph type="sldNum" sz="quarter" idx="16"/>
          </p:nvPr>
        </p:nvSpPr>
        <p:spPr/>
        <p:txBody>
          <a:bodyPr rtlCol="0"/>
          <a:lstStyle/>
          <a:p>
            <a:pPr>
              <a:defRPr/>
            </a:pPr>
            <a:fld id="{2FE2A035-019E-4204-B53C-24870E9D611D}" type="slidenum">
              <a:rPr lang="hr-HR" smtClean="0">
                <a:solidFill>
                  <a:srgbClr val="000000"/>
                </a:solidFill>
              </a:rPr>
              <a:pPr>
                <a:defRPr/>
              </a:pPr>
              <a:t>‹#›</a:t>
            </a:fld>
            <a:endParaRPr lang="hr-HR">
              <a:solidFill>
                <a:srgbClr val="000000"/>
              </a:solidFill>
            </a:endParaRPr>
          </a:p>
        </p:txBody>
      </p:sp>
      <p:sp>
        <p:nvSpPr>
          <p:cNvPr id="14" name="Rezervirano mjesto podnožja 13"/>
          <p:cNvSpPr>
            <a:spLocks noGrp="1"/>
          </p:cNvSpPr>
          <p:nvPr>
            <p:ph type="ftr" sz="quarter" idx="17"/>
          </p:nvPr>
        </p:nvSpPr>
        <p:spPr/>
        <p:txBody>
          <a:bodyPr rtlCol="0"/>
          <a:lstStyle/>
          <a:p>
            <a:pPr>
              <a:defRPr/>
            </a:pPr>
            <a:endParaRPr lang="hr-HR">
              <a:solidFill>
                <a:srgbClr val="000000"/>
              </a:solidFill>
            </a:endParaRPr>
          </a:p>
        </p:txBody>
      </p:sp>
      <p:sp>
        <p:nvSpPr>
          <p:cNvPr id="16" name="Rezervirano mjesto teksta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hr-HR" smtClean="0"/>
              <a:t>Uredite stilove teksta matrice</a:t>
            </a:r>
          </a:p>
        </p:txBody>
      </p:sp>
      <p:sp>
        <p:nvSpPr>
          <p:cNvPr id="15" name="Rezervirano mjesto teksta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hr-HR" smtClean="0"/>
              <a:t>Uredite stilove teksta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Uredite stil naslova matrice</a:t>
            </a:r>
            <a:endParaRPr kumimoji="0" lang="en-US"/>
          </a:p>
        </p:txBody>
      </p:sp>
      <p:sp>
        <p:nvSpPr>
          <p:cNvPr id="3" name="Rezervirano mjesto datuma 2"/>
          <p:cNvSpPr>
            <a:spLocks noGrp="1"/>
          </p:cNvSpPr>
          <p:nvPr>
            <p:ph type="dt" sz="half" idx="10"/>
          </p:nvPr>
        </p:nvSpPr>
        <p:spPr/>
        <p:txBody>
          <a:bodyPr/>
          <a:lstStyle/>
          <a:p>
            <a:pPr>
              <a:defRPr/>
            </a:pPr>
            <a:endParaRPr lang="hr-HR">
              <a:solidFill>
                <a:srgbClr val="000000"/>
              </a:solidFill>
            </a:endParaRPr>
          </a:p>
        </p:txBody>
      </p:sp>
      <p:sp>
        <p:nvSpPr>
          <p:cNvPr id="4" name="Rezervirano mjesto podnožja 3"/>
          <p:cNvSpPr>
            <a:spLocks noGrp="1"/>
          </p:cNvSpPr>
          <p:nvPr>
            <p:ph type="ftr" sz="quarter" idx="11"/>
          </p:nvPr>
        </p:nvSpPr>
        <p:spPr/>
        <p:txBody>
          <a:bodyPr/>
          <a:lstStyle/>
          <a:p>
            <a:pPr>
              <a:defRPr/>
            </a:pPr>
            <a:endParaRPr lang="hr-HR">
              <a:solidFill>
                <a:srgbClr val="000000"/>
              </a:solidFill>
            </a:endParaRPr>
          </a:p>
        </p:txBody>
      </p:sp>
      <p:sp>
        <p:nvSpPr>
          <p:cNvPr id="5" name="Rezervirano mjesto broja slajda 4"/>
          <p:cNvSpPr>
            <a:spLocks noGrp="1"/>
          </p:cNvSpPr>
          <p:nvPr>
            <p:ph type="sldNum" sz="quarter" idx="12"/>
          </p:nvPr>
        </p:nvSpPr>
        <p:spPr/>
        <p:txBody>
          <a:bodyPr/>
          <a:lstStyle>
            <a:lvl1pPr>
              <a:defRPr>
                <a:solidFill>
                  <a:srgbClr val="FFFFFF"/>
                </a:solidFill>
              </a:defRPr>
            </a:lvl1pPr>
          </a:lstStyle>
          <a:p>
            <a:pPr>
              <a:defRPr/>
            </a:pPr>
            <a:fld id="{D4751C01-C1D8-4D31-8489-DADA2D5C5805}" type="slidenum">
              <a:rPr lang="hr-HR" smtClean="0">
                <a:solidFill>
                  <a:srgbClr val="000000"/>
                </a:solidFill>
              </a:rPr>
              <a:pPr>
                <a:defRPr/>
              </a:pPr>
              <a:t>‹#›</a:t>
            </a:fld>
            <a:endParaRPr lang="hr-H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pPr>
              <a:defRPr/>
            </a:pPr>
            <a:endParaRPr lang="hr-HR">
              <a:solidFill>
                <a:srgbClr val="000000"/>
              </a:solidFill>
            </a:endParaRPr>
          </a:p>
        </p:txBody>
      </p:sp>
      <p:sp>
        <p:nvSpPr>
          <p:cNvPr id="3" name="Rezervirano mjesto podnožja 2"/>
          <p:cNvSpPr>
            <a:spLocks noGrp="1"/>
          </p:cNvSpPr>
          <p:nvPr>
            <p:ph type="ftr" sz="quarter" idx="11"/>
          </p:nvPr>
        </p:nvSpPr>
        <p:spPr/>
        <p:txBody>
          <a:bodyPr/>
          <a:lstStyle/>
          <a:p>
            <a:pPr>
              <a:defRPr/>
            </a:pPr>
            <a:endParaRPr lang="hr-HR">
              <a:solidFill>
                <a:srgbClr val="000000"/>
              </a:solidFill>
            </a:endParaRPr>
          </a:p>
        </p:txBody>
      </p:sp>
      <p:sp>
        <p:nvSpPr>
          <p:cNvPr id="4" name="Rezervirano mjesto broja slajda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8973E4F-9F11-4DAD-80ED-CB3FFDFED2CB}" type="slidenum">
              <a:rPr lang="hr-HR" smtClean="0">
                <a:solidFill>
                  <a:srgbClr val="000000"/>
                </a:solidFill>
              </a:rPr>
              <a:pPr>
                <a:defRPr/>
              </a:pPr>
              <a:t>‹#›</a:t>
            </a:fld>
            <a:endParaRPr lang="hr-H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09600" y="273050"/>
            <a:ext cx="8077200" cy="869950"/>
          </a:xfrm>
        </p:spPr>
        <p:txBody>
          <a:bodyPr anchor="ctr"/>
          <a:lstStyle>
            <a:lvl1pPr algn="l">
              <a:buNone/>
              <a:defRPr sz="4400" b="0"/>
            </a:lvl1pPr>
          </a:lstStyle>
          <a:p>
            <a:r>
              <a:rPr kumimoji="0" lang="hr-HR" smtClean="0"/>
              <a:t>Uredite stil naslova matrice</a:t>
            </a:r>
            <a:endParaRPr kumimoji="0" lang="en-US"/>
          </a:p>
        </p:txBody>
      </p:sp>
      <p:sp>
        <p:nvSpPr>
          <p:cNvPr id="5" name="Rezervirano mjesto datuma 4"/>
          <p:cNvSpPr>
            <a:spLocks noGrp="1"/>
          </p:cNvSpPr>
          <p:nvPr>
            <p:ph type="dt" sz="half" idx="10"/>
          </p:nvPr>
        </p:nvSpPr>
        <p:spPr/>
        <p:txBody>
          <a:bodyPr/>
          <a:lstStyle/>
          <a:p>
            <a:pPr>
              <a:defRPr/>
            </a:pPr>
            <a:endParaRPr lang="hr-HR">
              <a:solidFill>
                <a:srgbClr val="000000"/>
              </a:solidFill>
            </a:endParaRPr>
          </a:p>
        </p:txBody>
      </p:sp>
      <p:sp>
        <p:nvSpPr>
          <p:cNvPr id="6" name="Rezervirano mjesto podnožja 5"/>
          <p:cNvSpPr>
            <a:spLocks noGrp="1"/>
          </p:cNvSpPr>
          <p:nvPr>
            <p:ph type="ftr" sz="quarter" idx="11"/>
          </p:nvPr>
        </p:nvSpPr>
        <p:spPr/>
        <p:txBody>
          <a:bodyPr/>
          <a:lstStyle/>
          <a:p>
            <a:pPr>
              <a:defRPr/>
            </a:pPr>
            <a:endParaRPr lang="hr-HR">
              <a:solidFill>
                <a:srgbClr val="000000"/>
              </a:solidFill>
            </a:endParaRPr>
          </a:p>
        </p:txBody>
      </p:sp>
      <p:sp>
        <p:nvSpPr>
          <p:cNvPr id="7" name="Rezervirano mjesto broja slajda 6"/>
          <p:cNvSpPr>
            <a:spLocks noGrp="1"/>
          </p:cNvSpPr>
          <p:nvPr>
            <p:ph type="sldNum" sz="quarter" idx="12"/>
          </p:nvPr>
        </p:nvSpPr>
        <p:spPr/>
        <p:txBody>
          <a:bodyPr/>
          <a:lstStyle>
            <a:lvl1pPr>
              <a:defRPr>
                <a:solidFill>
                  <a:srgbClr val="FFFFFF"/>
                </a:solidFill>
              </a:defRPr>
            </a:lvl1pPr>
          </a:lstStyle>
          <a:p>
            <a:pPr>
              <a:defRPr/>
            </a:pPr>
            <a:fld id="{DB5932A0-7A12-41C9-A796-4A2DA2BFBDAF}" type="slidenum">
              <a:rPr lang="hr-HR" smtClean="0">
                <a:solidFill>
                  <a:srgbClr val="000000"/>
                </a:solidFill>
              </a:rPr>
              <a:pPr>
                <a:defRPr/>
              </a:pPr>
              <a:t>‹#›</a:t>
            </a:fld>
            <a:endParaRPr lang="hr-HR">
              <a:solidFill>
                <a:srgbClr val="000000"/>
              </a:solidFill>
            </a:endParaRPr>
          </a:p>
        </p:txBody>
      </p:sp>
      <p:sp>
        <p:nvSpPr>
          <p:cNvPr id="3" name="Rezervirano mjesto teksta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hr-HR" smtClean="0"/>
              <a:t>Uredite stilove teksta matrice</a:t>
            </a:r>
          </a:p>
        </p:txBody>
      </p:sp>
      <p:sp>
        <p:nvSpPr>
          <p:cNvPr id="9" name="Rezervirano mjesto sadržaja 8"/>
          <p:cNvSpPr>
            <a:spLocks noGrp="1"/>
          </p:cNvSpPr>
          <p:nvPr>
            <p:ph sz="quarter" idx="1"/>
          </p:nvPr>
        </p:nvSpPr>
        <p:spPr>
          <a:xfrm>
            <a:off x="2362200" y="1752600"/>
            <a:ext cx="6400800" cy="44196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3">
        <a:schemeClr val="bg2"/>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hr-HR" smtClean="0"/>
              <a:t>Uredite stilove teksta matrice</a:t>
            </a:r>
          </a:p>
        </p:txBody>
      </p:sp>
      <p:sp>
        <p:nvSpPr>
          <p:cNvPr id="8" name="Pravokutni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avokutni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slov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hr-HR" smtClean="0"/>
              <a:t>Uredite stil naslova matrice</a:t>
            </a:r>
            <a:endParaRPr kumimoji="0" lang="en-US"/>
          </a:p>
        </p:txBody>
      </p:sp>
      <p:sp>
        <p:nvSpPr>
          <p:cNvPr id="11" name="Pravokutni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datuma 11"/>
          <p:cNvSpPr>
            <a:spLocks noGrp="1"/>
          </p:cNvSpPr>
          <p:nvPr>
            <p:ph type="dt" sz="half" idx="10"/>
          </p:nvPr>
        </p:nvSpPr>
        <p:spPr>
          <a:xfrm>
            <a:off x="6248400" y="6248400"/>
            <a:ext cx="2667000" cy="365125"/>
          </a:xfrm>
        </p:spPr>
        <p:txBody>
          <a:bodyPr rtlCol="0"/>
          <a:lstStyle/>
          <a:p>
            <a:pPr>
              <a:defRPr/>
            </a:pPr>
            <a:endParaRPr lang="hr-HR">
              <a:solidFill>
                <a:srgbClr val="000000"/>
              </a:solidFill>
            </a:endParaRPr>
          </a:p>
        </p:txBody>
      </p:sp>
      <p:sp>
        <p:nvSpPr>
          <p:cNvPr id="13" name="Rezervirano mjesto broja slajda 12"/>
          <p:cNvSpPr>
            <a:spLocks noGrp="1"/>
          </p:cNvSpPr>
          <p:nvPr>
            <p:ph type="sldNum" sz="quarter" idx="11"/>
          </p:nvPr>
        </p:nvSpPr>
        <p:spPr>
          <a:xfrm>
            <a:off x="0" y="4667249"/>
            <a:ext cx="1447800" cy="663578"/>
          </a:xfrm>
        </p:spPr>
        <p:txBody>
          <a:bodyPr rtlCol="0"/>
          <a:lstStyle>
            <a:lvl1pPr>
              <a:defRPr sz="2800"/>
            </a:lvl1pPr>
          </a:lstStyle>
          <a:p>
            <a:pPr>
              <a:defRPr/>
            </a:pPr>
            <a:fld id="{6013273E-2118-4DA5-8940-DCF7821F6E0A}" type="slidenum">
              <a:rPr lang="hr-HR" smtClean="0">
                <a:solidFill>
                  <a:srgbClr val="000000"/>
                </a:solidFill>
              </a:rPr>
              <a:pPr>
                <a:defRPr/>
              </a:pPr>
              <a:t>‹#›</a:t>
            </a:fld>
            <a:endParaRPr lang="hr-HR">
              <a:solidFill>
                <a:srgbClr val="000000"/>
              </a:solidFill>
            </a:endParaRPr>
          </a:p>
        </p:txBody>
      </p:sp>
      <p:sp>
        <p:nvSpPr>
          <p:cNvPr id="14" name="Rezervirano mjesto podnožja 13"/>
          <p:cNvSpPr>
            <a:spLocks noGrp="1"/>
          </p:cNvSpPr>
          <p:nvPr>
            <p:ph type="ftr" sz="quarter" idx="12"/>
          </p:nvPr>
        </p:nvSpPr>
        <p:spPr>
          <a:xfrm>
            <a:off x="1600200" y="6248206"/>
            <a:ext cx="4572000" cy="365125"/>
          </a:xfrm>
        </p:spPr>
        <p:txBody>
          <a:bodyPr rtlCol="0"/>
          <a:lstStyle/>
          <a:p>
            <a:pPr>
              <a:defRPr/>
            </a:pPr>
            <a:endParaRPr lang="hr-HR">
              <a:solidFill>
                <a:srgbClr val="000000"/>
              </a:solidFill>
            </a:endParaRPr>
          </a:p>
        </p:txBody>
      </p:sp>
      <p:sp>
        <p:nvSpPr>
          <p:cNvPr id="3" name="Rezervirano mjesto slik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hr-HR" smtClean="0"/>
              <a:t>Kliknite ikonu da biste dodali  sliku</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609600" y="228600"/>
            <a:ext cx="8153400" cy="990600"/>
          </a:xfrm>
          <a:prstGeom prst="rect">
            <a:avLst/>
          </a:prstGeom>
        </p:spPr>
        <p:txBody>
          <a:bodyPr vert="horz" anchor="ctr">
            <a:normAutofit/>
          </a:bodyPr>
          <a:lstStyle/>
          <a:p>
            <a:r>
              <a:rPr kumimoji="0" lang="hr-HR" smtClean="0"/>
              <a:t>Uredite stil naslova matrice</a:t>
            </a:r>
            <a:endParaRPr kumimoji="0" lang="en-US"/>
          </a:p>
        </p:txBody>
      </p:sp>
      <p:sp>
        <p:nvSpPr>
          <p:cNvPr id="13" name="Rezervirano mjesto teksta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hr-HR" smtClean="0"/>
              <a:t>Uredite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4" name="Rezervirano mjesto datum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endParaRPr lang="hr-HR">
              <a:solidFill>
                <a:srgbClr val="000000"/>
              </a:solidFill>
            </a:endParaRPr>
          </a:p>
        </p:txBody>
      </p:sp>
      <p:sp>
        <p:nvSpPr>
          <p:cNvPr id="3" name="Rezervirano mjesto podnožj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hr-HR">
              <a:solidFill>
                <a:srgbClr val="000000"/>
              </a:solidFill>
            </a:endParaRPr>
          </a:p>
        </p:txBody>
      </p:sp>
      <p:sp>
        <p:nvSpPr>
          <p:cNvPr id="7" name="Pravokutni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avokutni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zervirano mjesto broja slajd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34140FD4-A74B-422A-8E94-F13F53638AB0}" type="slidenum">
              <a:rPr lang="hr-HR" smtClean="0">
                <a:solidFill>
                  <a:srgbClr val="000000"/>
                </a:solidFill>
              </a:rPr>
              <a:pPr fontAlgn="base">
                <a:spcBef>
                  <a:spcPct val="0"/>
                </a:spcBef>
                <a:spcAft>
                  <a:spcPct val="0"/>
                </a:spcAft>
                <a:defRPr/>
              </a:pPr>
              <a:t>‹#›</a:t>
            </a:fld>
            <a:endParaRPr lang="hr-HR">
              <a:solidFill>
                <a:srgbClr val="000000"/>
              </a:solidFill>
            </a:endParaRPr>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minpo.h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kole.h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916832"/>
            <a:ext cx="8640960" cy="1228998"/>
          </a:xfrm>
        </p:spPr>
        <p:txBody>
          <a:bodyPr>
            <a:noAutofit/>
          </a:bodyPr>
          <a:lstStyle/>
          <a:p>
            <a:pPr algn="ctr"/>
            <a:r>
              <a:rPr lang="hr-HR" sz="5400" b="1" dirty="0" smtClean="0">
                <a:latin typeface="Bookman Old Style" panose="02050604050505020204" pitchFamily="18" charset="0"/>
              </a:rPr>
              <a:t>Upisi u srednje škole 2018. /2019. </a:t>
            </a:r>
            <a:endParaRPr lang="hr-HR" sz="5400" b="1" dirty="0">
              <a:latin typeface="Bookman Old Style" panose="02050604050505020204" pitchFamily="18" charset="0"/>
            </a:endParaRPr>
          </a:p>
        </p:txBody>
      </p:sp>
      <p:pic>
        <p:nvPicPr>
          <p:cNvPr id="5" name="Rezervirano mjesto sadržaja 4"/>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2843808" y="3933056"/>
            <a:ext cx="3419475" cy="2628900"/>
          </a:xfrm>
          <a:prstGeom prst="rect">
            <a:avLst/>
          </a:prstGeom>
          <a:ln>
            <a:noFill/>
          </a:ln>
          <a:effectLst>
            <a:softEdge rad="112500"/>
          </a:effectLst>
        </p:spPr>
      </p:pic>
      <p:sp>
        <p:nvSpPr>
          <p:cNvPr id="3" name="TekstniOkvir 2"/>
          <p:cNvSpPr txBox="1"/>
          <p:nvPr/>
        </p:nvSpPr>
        <p:spPr>
          <a:xfrm>
            <a:off x="4644008" y="836712"/>
            <a:ext cx="4680520" cy="369332"/>
          </a:xfrm>
          <a:prstGeom prst="rect">
            <a:avLst/>
          </a:prstGeom>
          <a:noFill/>
        </p:spPr>
        <p:txBody>
          <a:bodyPr wrap="square" rtlCol="0">
            <a:spAutoFit/>
          </a:bodyPr>
          <a:lstStyle/>
          <a:p>
            <a:r>
              <a:rPr lang="hr-HR" dirty="0" smtClean="0"/>
              <a:t>Pripremila: Linda Kolega, prof.</a:t>
            </a:r>
            <a:r>
              <a:rPr lang="hr-HR" dirty="0" smtClean="0">
                <a:solidFill>
                  <a:schemeClr val="bg1"/>
                </a:solidFill>
              </a:rPr>
              <a:t>.</a:t>
            </a:r>
            <a:endParaRPr lang="hr-HR" dirty="0">
              <a:solidFill>
                <a:schemeClr val="bg1"/>
              </a:solidFill>
            </a:endParaRPr>
          </a:p>
        </p:txBody>
      </p:sp>
    </p:spTree>
    <p:extLst>
      <p:ext uri="{BB962C8B-B14F-4D97-AF65-F5344CB8AC3E}">
        <p14:creationId xmlns:p14="http://schemas.microsoft.com/office/powerpoint/2010/main" xmlns="" val="33817515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pl-PL" sz="3600" b="1" dirty="0">
                <a:solidFill>
                  <a:schemeClr val="accent2">
                    <a:lumMod val="75000"/>
                  </a:schemeClr>
                </a:solidFill>
                <a:latin typeface="Bookman Old Style" panose="02050604050505020204" pitchFamily="18" charset="0"/>
              </a:rPr>
              <a:t>Posebna mjerila i postupci za upis kandidata</a:t>
            </a:r>
            <a:endParaRPr lang="hr-HR" sz="3600" b="1" dirty="0">
              <a:solidFill>
                <a:schemeClr val="accent2">
                  <a:lumMod val="75000"/>
                </a:schemeClr>
              </a:solidFill>
              <a:latin typeface="Bookman Old Style" panose="02050604050505020204" pitchFamily="18" charset="0"/>
            </a:endParaRPr>
          </a:p>
        </p:txBody>
      </p:sp>
      <p:sp>
        <p:nvSpPr>
          <p:cNvPr id="3" name="Rezervirano mjesto sadržaja 2"/>
          <p:cNvSpPr>
            <a:spLocks noGrp="1"/>
          </p:cNvSpPr>
          <p:nvPr>
            <p:ph sz="quarter" idx="1"/>
          </p:nvPr>
        </p:nvSpPr>
        <p:spPr>
          <a:xfrm>
            <a:off x="467544" y="1916832"/>
            <a:ext cx="8153400" cy="4495800"/>
          </a:xfrm>
        </p:spPr>
        <p:txBody>
          <a:bodyPr/>
          <a:lstStyle/>
          <a:p>
            <a:r>
              <a:rPr lang="hr-HR" sz="2400" b="1" dirty="0">
                <a:latin typeface="Bookman Old Style" panose="02050604050505020204" pitchFamily="18" charset="0"/>
              </a:rPr>
              <a:t>U</a:t>
            </a:r>
            <a:r>
              <a:rPr lang="hr-HR" sz="2400" b="1" dirty="0" smtClean="0">
                <a:latin typeface="Bookman Old Style" panose="02050604050505020204" pitchFamily="18" charset="0"/>
              </a:rPr>
              <a:t>pis u programe </a:t>
            </a:r>
            <a:r>
              <a:rPr lang="hr-HR" sz="2400" b="1" dirty="0">
                <a:latin typeface="Bookman Old Style" panose="02050604050505020204" pitchFamily="18" charset="0"/>
              </a:rPr>
              <a:t>obrazovanja za vezane </a:t>
            </a:r>
            <a:r>
              <a:rPr lang="hr-HR" sz="2400" b="1" dirty="0" smtClean="0">
                <a:latin typeface="Bookman Old Style" panose="02050604050505020204" pitchFamily="18" charset="0"/>
              </a:rPr>
              <a:t>obrte utvrđuje se na temelju:</a:t>
            </a:r>
            <a:endParaRPr lang="hr-HR" sz="2400" b="1" dirty="0">
              <a:latin typeface="Bookman Old Style" panose="02050604050505020204" pitchFamily="18" charset="0"/>
            </a:endParaRPr>
          </a:p>
          <a:p>
            <a:pPr>
              <a:buFontTx/>
              <a:buChar char="-"/>
            </a:pPr>
            <a:r>
              <a:rPr lang="hr-HR" sz="2000" dirty="0" smtClean="0">
                <a:latin typeface="Bookman Old Style" panose="02050604050505020204" pitchFamily="18" charset="0"/>
              </a:rPr>
              <a:t>zajedničkog</a:t>
            </a:r>
            <a:r>
              <a:rPr lang="hr-HR" sz="2000" dirty="0">
                <a:latin typeface="Bookman Old Style" panose="02050604050505020204" pitchFamily="18" charset="0"/>
              </a:rPr>
              <a:t>, dodatnog i posebnog elementa vrednovanja</a:t>
            </a:r>
          </a:p>
          <a:p>
            <a:pPr>
              <a:buFontTx/>
              <a:buChar char="-"/>
            </a:pPr>
            <a:r>
              <a:rPr lang="hr-HR" sz="2000" dirty="0" smtClean="0">
                <a:latin typeface="Bookman Old Style" panose="02050604050505020204" pitchFamily="18" charset="0"/>
              </a:rPr>
              <a:t>zdravstvene </a:t>
            </a:r>
            <a:r>
              <a:rPr lang="hr-HR" sz="2000" dirty="0">
                <a:latin typeface="Bookman Old Style" panose="02050604050505020204" pitchFamily="18" charset="0"/>
              </a:rPr>
              <a:t>sposobnosti kandidata za odabrano zanimanje </a:t>
            </a:r>
            <a:r>
              <a:rPr lang="hr-HR" sz="2000" dirty="0" smtClean="0">
                <a:latin typeface="Bookman Old Style" panose="02050604050505020204" pitchFamily="18" charset="0"/>
              </a:rPr>
              <a:t>(</a:t>
            </a:r>
            <a:r>
              <a:rPr lang="hr-HR" sz="2000" b="1" dirty="0" smtClean="0">
                <a:latin typeface="Bookman Old Style" panose="02050604050505020204" pitchFamily="18" charset="0"/>
              </a:rPr>
              <a:t>liječnička svjedodžba medicine rada</a:t>
            </a:r>
            <a:r>
              <a:rPr lang="hr-HR" sz="2000" dirty="0" smtClean="0">
                <a:latin typeface="Bookman Old Style" panose="02050604050505020204" pitchFamily="18" charset="0"/>
              </a:rPr>
              <a:t>)</a:t>
            </a:r>
          </a:p>
          <a:p>
            <a:pPr>
              <a:buFontTx/>
              <a:buChar char="-"/>
            </a:pPr>
            <a:r>
              <a:rPr lang="hr-HR" sz="2000" dirty="0" smtClean="0">
                <a:latin typeface="Bookman Old Style" panose="02050604050505020204" pitchFamily="18" charset="0"/>
              </a:rPr>
              <a:t>sklopljenog </a:t>
            </a:r>
            <a:r>
              <a:rPr lang="hr-HR" sz="2000" b="1" dirty="0" smtClean="0">
                <a:latin typeface="Bookman Old Style" panose="02050604050505020204" pitchFamily="18" charset="0"/>
              </a:rPr>
              <a:t>ugovora o naukovanju </a:t>
            </a:r>
            <a:r>
              <a:rPr lang="hr-HR" sz="2000" dirty="0" smtClean="0">
                <a:latin typeface="Bookman Old Style" panose="02050604050505020204" pitchFamily="18" charset="0"/>
              </a:rPr>
              <a:t>od strane licenciranog obrtnika ili pravne osobe (popis obrtnika bit će dostupan na stranicama ministarstva za obrt – </a:t>
            </a:r>
            <a:r>
              <a:rPr lang="hr-HR" sz="2000" dirty="0" smtClean="0">
                <a:solidFill>
                  <a:schemeClr val="accent2">
                    <a:lumMod val="75000"/>
                  </a:schemeClr>
                </a:solidFill>
                <a:latin typeface="Bookman Old Style" panose="02050604050505020204" pitchFamily="18" charset="0"/>
                <a:hlinkClick r:id="rId2"/>
              </a:rPr>
              <a:t>www.minpo.hr</a:t>
            </a:r>
            <a:r>
              <a:rPr lang="hr-HR" sz="2000" dirty="0" smtClean="0">
                <a:latin typeface="Bookman Old Style" panose="02050604050505020204" pitchFamily="18" charset="0"/>
              </a:rPr>
              <a:t> )</a:t>
            </a:r>
            <a:endParaRPr lang="hr-HR" sz="2000" dirty="0">
              <a:latin typeface="Bookman Old Style" panose="02050604050505020204" pitchFamily="18" charset="0"/>
            </a:endParaRPr>
          </a:p>
          <a:p>
            <a:endParaRPr lang="hr-HR" dirty="0"/>
          </a:p>
        </p:txBody>
      </p:sp>
    </p:spTree>
    <p:extLst>
      <p:ext uri="{BB962C8B-B14F-4D97-AF65-F5344CB8AC3E}">
        <p14:creationId xmlns:p14="http://schemas.microsoft.com/office/powerpoint/2010/main" xmlns="" val="364517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Rezervirano mjesto sadržaja 1"/>
          <p:cNvGraphicFramePr>
            <a:graphicFrameLocks noGrp="1"/>
          </p:cNvGraphicFramePr>
          <p:nvPr>
            <p:ph sz="quarter" idx="1"/>
            <p:extLst>
              <p:ext uri="{D42A27DB-BD31-4B8C-83A1-F6EECF244321}">
                <p14:modId xmlns:p14="http://schemas.microsoft.com/office/powerpoint/2010/main" xmlns="" val="3595535078"/>
              </p:ext>
            </p:extLst>
          </p:nvPr>
        </p:nvGraphicFramePr>
        <p:xfrm>
          <a:off x="1259632" y="1772816"/>
          <a:ext cx="684076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niOkvir 3"/>
          <p:cNvSpPr txBox="1"/>
          <p:nvPr/>
        </p:nvSpPr>
        <p:spPr>
          <a:xfrm>
            <a:off x="755576" y="620688"/>
            <a:ext cx="6768752" cy="523220"/>
          </a:xfrm>
          <a:prstGeom prst="rect">
            <a:avLst/>
          </a:prstGeom>
          <a:noFill/>
        </p:spPr>
        <p:txBody>
          <a:bodyPr wrap="square" rtlCol="0">
            <a:spAutoFit/>
          </a:bodyPr>
          <a:lstStyle/>
          <a:p>
            <a:r>
              <a:rPr lang="hr-HR" sz="2800" b="1" dirty="0" smtClean="0">
                <a:solidFill>
                  <a:schemeClr val="accent2">
                    <a:lumMod val="75000"/>
                  </a:schemeClr>
                </a:solidFill>
                <a:latin typeface="Bookman Old Style" panose="02050604050505020204" pitchFamily="18" charset="0"/>
              </a:rPr>
              <a:t>Dodatni elementi vrednovanja</a:t>
            </a:r>
            <a:endParaRPr lang="hr-HR" sz="2800" b="1" dirty="0">
              <a:solidFill>
                <a:schemeClr val="accent2">
                  <a:lumMod val="75000"/>
                </a:schemeClr>
              </a:solidFill>
              <a:latin typeface="Bookman Old Style" panose="02050604050505020204" pitchFamily="18" charset="0"/>
            </a:endParaRPr>
          </a:p>
        </p:txBody>
      </p:sp>
    </p:spTree>
    <p:extLst>
      <p:ext uri="{BB962C8B-B14F-4D97-AF65-F5344CB8AC3E}">
        <p14:creationId xmlns:p14="http://schemas.microsoft.com/office/powerpoint/2010/main" xmlns="" val="7072023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78788" y="4551913"/>
            <a:ext cx="4151796" cy="2306087"/>
          </a:xfrm>
          <a:prstGeom prst="rect">
            <a:avLst/>
          </a:prstGeom>
        </p:spPr>
      </p:pic>
      <p:sp>
        <p:nvSpPr>
          <p:cNvPr id="3" name="Rezervirano mjesto sadržaja 2"/>
          <p:cNvSpPr>
            <a:spLocks noGrp="1"/>
          </p:cNvSpPr>
          <p:nvPr>
            <p:ph sz="quarter" idx="1"/>
          </p:nvPr>
        </p:nvSpPr>
        <p:spPr>
          <a:xfrm>
            <a:off x="323528" y="116632"/>
            <a:ext cx="8229600" cy="6624736"/>
          </a:xfrm>
        </p:spPr>
        <p:txBody>
          <a:bodyPr>
            <a:normAutofit lnSpcReduction="10000"/>
          </a:bodyPr>
          <a:lstStyle/>
          <a:p>
            <a:pPr marL="0" indent="0" algn="ctr">
              <a:buNone/>
            </a:pPr>
            <a:endParaRPr lang="hr-HR" b="1" dirty="0" smtClean="0">
              <a:solidFill>
                <a:schemeClr val="accent2">
                  <a:lumMod val="75000"/>
                </a:schemeClr>
              </a:solidFill>
              <a:latin typeface="Bookman Old Style" panose="02050604050505020204" pitchFamily="18" charset="0"/>
            </a:endParaRPr>
          </a:p>
          <a:p>
            <a:pPr marL="0" indent="0" algn="ctr">
              <a:buNone/>
            </a:pPr>
            <a:r>
              <a:rPr lang="hr-HR" b="1" dirty="0" smtClean="0">
                <a:solidFill>
                  <a:schemeClr val="accent2">
                    <a:lumMod val="75000"/>
                  </a:schemeClr>
                </a:solidFill>
                <a:latin typeface="Bookman Old Style" panose="02050604050505020204" pitchFamily="18" charset="0"/>
              </a:rPr>
              <a:t>Dodatni elementi vrednovanja</a:t>
            </a:r>
          </a:p>
          <a:p>
            <a:pPr marL="0" indent="0" algn="ctr">
              <a:buNone/>
            </a:pPr>
            <a:endParaRPr lang="hr-HR" b="1" dirty="0">
              <a:solidFill>
                <a:schemeClr val="bg2">
                  <a:lumMod val="50000"/>
                </a:schemeClr>
              </a:solidFill>
              <a:latin typeface="Bookman Old Style" panose="02050604050505020204" pitchFamily="18" charset="0"/>
            </a:endParaRPr>
          </a:p>
          <a:p>
            <a:pPr marL="0" indent="0">
              <a:buNone/>
            </a:pPr>
            <a:r>
              <a:rPr lang="hr-HR" b="1" dirty="0">
                <a:solidFill>
                  <a:schemeClr val="bg2">
                    <a:lumMod val="50000"/>
                  </a:schemeClr>
                </a:solidFill>
                <a:latin typeface="Bookman Old Style" panose="02050604050505020204" pitchFamily="18" charset="0"/>
              </a:rPr>
              <a:t>Dodatni element vrednovanja čine sposobnosti, darovitosti i znanja kandidata. </a:t>
            </a:r>
            <a:r>
              <a:rPr lang="hr-HR" b="1" dirty="0" err="1" smtClean="0">
                <a:solidFill>
                  <a:schemeClr val="bg2">
                    <a:lumMod val="50000"/>
                  </a:schemeClr>
                </a:solidFill>
                <a:latin typeface="Bookman Old Style" panose="02050604050505020204" pitchFamily="18" charset="0"/>
              </a:rPr>
              <a:t>Sposobnosti,darovitosti</a:t>
            </a:r>
            <a:r>
              <a:rPr lang="hr-HR" b="1" dirty="0" smtClean="0">
                <a:solidFill>
                  <a:schemeClr val="bg2">
                    <a:lumMod val="50000"/>
                  </a:schemeClr>
                </a:solidFill>
                <a:latin typeface="Bookman Old Style" panose="02050604050505020204" pitchFamily="18" charset="0"/>
              </a:rPr>
              <a:t> </a:t>
            </a:r>
            <a:r>
              <a:rPr lang="hr-HR" b="1" dirty="0">
                <a:solidFill>
                  <a:schemeClr val="bg2">
                    <a:lumMod val="50000"/>
                  </a:schemeClr>
                </a:solidFill>
                <a:latin typeface="Bookman Old Style" panose="02050604050505020204" pitchFamily="18" charset="0"/>
              </a:rPr>
              <a:t>i znanja kandidata dokazuju se i vrednuju:</a:t>
            </a:r>
          </a:p>
          <a:p>
            <a:pPr marL="0" indent="0">
              <a:buNone/>
            </a:pPr>
            <a:r>
              <a:rPr lang="hr-HR" b="1" dirty="0">
                <a:solidFill>
                  <a:schemeClr val="bg2">
                    <a:lumMod val="50000"/>
                  </a:schemeClr>
                </a:solidFill>
                <a:latin typeface="Bookman Old Style" panose="02050604050505020204" pitchFamily="18" charset="0"/>
              </a:rPr>
              <a:t>• na osnovi provjere (ispitivanja) posebnih znanja, vještina, sposobnosti i darovitosti</a:t>
            </a:r>
          </a:p>
          <a:p>
            <a:pPr marL="0" indent="0">
              <a:buNone/>
            </a:pPr>
            <a:r>
              <a:rPr lang="hr-HR" b="1" dirty="0">
                <a:solidFill>
                  <a:schemeClr val="bg2">
                    <a:lumMod val="50000"/>
                  </a:schemeClr>
                </a:solidFill>
                <a:latin typeface="Bookman Old Style" panose="02050604050505020204" pitchFamily="18" charset="0"/>
              </a:rPr>
              <a:t>• na osnovi rezultata postignutih na natjecanjima u znanju</a:t>
            </a:r>
          </a:p>
          <a:p>
            <a:pPr marL="0" indent="0">
              <a:buNone/>
            </a:pPr>
            <a:r>
              <a:rPr lang="hr-HR" b="1" dirty="0">
                <a:solidFill>
                  <a:schemeClr val="bg2">
                    <a:lumMod val="50000"/>
                  </a:schemeClr>
                </a:solidFill>
                <a:latin typeface="Bookman Old Style" panose="02050604050505020204" pitchFamily="18" charset="0"/>
              </a:rPr>
              <a:t>• na osnovi rezultata postignutih na natjecanjima u organizaciji školskih sportskih društava.</a:t>
            </a:r>
            <a:endParaRPr lang="hr-HR" b="1" dirty="0" smtClean="0">
              <a:solidFill>
                <a:schemeClr val="bg2">
                  <a:lumMod val="50000"/>
                </a:schemeClr>
              </a:solidFill>
              <a:latin typeface="Bookman Old Style" panose="02050604050505020204" pitchFamily="18" charset="0"/>
            </a:endParaRPr>
          </a:p>
        </p:txBody>
      </p:sp>
    </p:spTree>
    <p:extLst>
      <p:ext uri="{BB962C8B-B14F-4D97-AF65-F5344CB8AC3E}">
        <p14:creationId xmlns:p14="http://schemas.microsoft.com/office/powerpoint/2010/main" xmlns="" val="18910724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smtClean="0">
                <a:solidFill>
                  <a:schemeClr val="accent2">
                    <a:lumMod val="75000"/>
                  </a:schemeClr>
                </a:solidFill>
                <a:latin typeface="Bookman Old Style" panose="02050604050505020204" pitchFamily="18" charset="0"/>
              </a:rPr>
              <a:t>Posebni element vrednovanja</a:t>
            </a:r>
            <a:endParaRPr lang="hr-HR" sz="3200" b="1" dirty="0">
              <a:solidFill>
                <a:schemeClr val="accent2">
                  <a:lumMod val="75000"/>
                </a:schemeClr>
              </a:solidFill>
              <a:latin typeface="Bookman Old Style" panose="02050604050505020204" pitchFamily="18" charset="0"/>
            </a:endParaRPr>
          </a:p>
        </p:txBody>
      </p:sp>
      <p:graphicFrame>
        <p:nvGraphicFramePr>
          <p:cNvPr id="4" name="Rezervirano mjesto tablice 3"/>
          <p:cNvGraphicFramePr>
            <a:graphicFrameLocks noGrp="1"/>
          </p:cNvGraphicFramePr>
          <p:nvPr>
            <p:ph type="tbl" idx="1"/>
            <p:extLst>
              <p:ext uri="{D42A27DB-BD31-4B8C-83A1-F6EECF244321}">
                <p14:modId xmlns:p14="http://schemas.microsoft.com/office/powerpoint/2010/main" xmlns="" val="2959142990"/>
              </p:ext>
            </p:extLst>
          </p:nvPr>
        </p:nvGraphicFramePr>
        <p:xfrm>
          <a:off x="457200" y="1600200"/>
          <a:ext cx="8507288"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469330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435280" cy="1143000"/>
          </a:xfrm>
        </p:spPr>
        <p:txBody>
          <a:bodyPr>
            <a:normAutofit/>
          </a:bodyPr>
          <a:lstStyle/>
          <a:p>
            <a:pPr marL="457200" indent="-457200" fontAlgn="auto">
              <a:spcBef>
                <a:spcPts val="0"/>
              </a:spcBef>
              <a:spcAft>
                <a:spcPts val="0"/>
              </a:spcAft>
              <a:defRPr/>
            </a:pPr>
            <a:r>
              <a:rPr lang="pl-PL" sz="2800" b="1" dirty="0" smtClean="0">
                <a:solidFill>
                  <a:schemeClr val="accent2">
                    <a:lumMod val="75000"/>
                  </a:schemeClr>
                </a:solidFill>
              </a:rPr>
              <a:t> Upis </a:t>
            </a:r>
            <a:r>
              <a:rPr lang="en-US" sz="2800" b="1" dirty="0" err="1">
                <a:solidFill>
                  <a:schemeClr val="accent2">
                    <a:lumMod val="75000"/>
                  </a:schemeClr>
                </a:solidFill>
              </a:rPr>
              <a:t>kandidat</a:t>
            </a:r>
            <a:r>
              <a:rPr lang="hr-HR" sz="2800" b="1" dirty="0">
                <a:solidFill>
                  <a:schemeClr val="accent2">
                    <a:lumMod val="75000"/>
                  </a:schemeClr>
                </a:solidFill>
              </a:rPr>
              <a:t>a</a:t>
            </a:r>
            <a:r>
              <a:rPr lang="en-US" sz="2800" b="1" dirty="0">
                <a:solidFill>
                  <a:schemeClr val="accent2">
                    <a:lumMod val="75000"/>
                  </a:schemeClr>
                </a:solidFill>
              </a:rPr>
              <a:t> </a:t>
            </a:r>
            <a:r>
              <a:rPr lang="en-US" sz="2800" b="1" dirty="0" err="1">
                <a:solidFill>
                  <a:schemeClr val="accent2">
                    <a:lumMod val="75000"/>
                  </a:schemeClr>
                </a:solidFill>
              </a:rPr>
              <a:t>sa</a:t>
            </a:r>
            <a:r>
              <a:rPr lang="en-US" sz="2800" b="1" dirty="0">
                <a:solidFill>
                  <a:schemeClr val="accent2">
                    <a:lumMod val="75000"/>
                  </a:schemeClr>
                </a:solidFill>
              </a:rPr>
              <a:t> </a:t>
            </a:r>
            <a:r>
              <a:rPr lang="en-US" sz="2800" b="1" dirty="0" err="1">
                <a:solidFill>
                  <a:schemeClr val="accent2">
                    <a:lumMod val="75000"/>
                  </a:schemeClr>
                </a:solidFill>
              </a:rPr>
              <a:t>zdravstvenim</a:t>
            </a:r>
            <a:r>
              <a:rPr lang="en-US" sz="2800" b="1" dirty="0">
                <a:solidFill>
                  <a:schemeClr val="accent2">
                    <a:lumMod val="75000"/>
                  </a:schemeClr>
                </a:solidFill>
              </a:rPr>
              <a:t> </a:t>
            </a:r>
            <a:r>
              <a:rPr lang="en-US" sz="2800" b="1" dirty="0" err="1">
                <a:solidFill>
                  <a:schemeClr val="accent2">
                    <a:lumMod val="75000"/>
                  </a:schemeClr>
                </a:solidFill>
              </a:rPr>
              <a:t>teškoćama</a:t>
            </a:r>
            <a:r>
              <a:rPr lang="en-US" sz="2800" b="1" dirty="0">
                <a:solidFill>
                  <a:schemeClr val="accent2">
                    <a:lumMod val="75000"/>
                  </a:schemeClr>
                </a:solidFill>
              </a:rPr>
              <a:t> </a:t>
            </a:r>
            <a:endParaRPr lang="hr-HR" sz="2800" b="1" dirty="0">
              <a:solidFill>
                <a:schemeClr val="accent2">
                  <a:lumMod val="75000"/>
                </a:schemeClr>
              </a:solidFill>
            </a:endParaRPr>
          </a:p>
        </p:txBody>
      </p:sp>
      <p:sp>
        <p:nvSpPr>
          <p:cNvPr id="5" name="TekstniOkvir 4"/>
          <p:cNvSpPr txBox="1"/>
          <p:nvPr/>
        </p:nvSpPr>
        <p:spPr>
          <a:xfrm>
            <a:off x="467544" y="1851970"/>
            <a:ext cx="8208912" cy="4247317"/>
          </a:xfrm>
          <a:prstGeom prst="rect">
            <a:avLst/>
          </a:prstGeom>
          <a:noFill/>
        </p:spPr>
        <p:txBody>
          <a:bodyPr wrap="square" rtlCol="0">
            <a:spAutoFit/>
          </a:bodyPr>
          <a:lstStyle/>
          <a:p>
            <a:pPr marL="457200" indent="-457200" fontAlgn="auto">
              <a:spcBef>
                <a:spcPts val="0"/>
              </a:spcBef>
              <a:spcAft>
                <a:spcPts val="0"/>
              </a:spcAft>
              <a:buFontTx/>
              <a:buBlip>
                <a:blip r:embed="rId2"/>
              </a:buBlip>
              <a:defRPr/>
            </a:pPr>
            <a:r>
              <a:rPr lang="en-US" dirty="0" err="1">
                <a:latin typeface="Bookman Old Style" panose="02050604050505020204" pitchFamily="18" charset="0"/>
              </a:rPr>
              <a:t>Kandidati</a:t>
            </a:r>
            <a:r>
              <a:rPr lang="en-US" dirty="0">
                <a:latin typeface="Bookman Old Style" panose="02050604050505020204" pitchFamily="18" charset="0"/>
              </a:rPr>
              <a:t> </a:t>
            </a:r>
            <a:r>
              <a:rPr lang="en-US" dirty="0" err="1">
                <a:latin typeface="Bookman Old Style" panose="02050604050505020204" pitchFamily="18" charset="0"/>
              </a:rPr>
              <a:t>sa</a:t>
            </a:r>
            <a:r>
              <a:rPr lang="en-US" dirty="0">
                <a:latin typeface="Bookman Old Style" panose="02050604050505020204" pitchFamily="18" charset="0"/>
              </a:rPr>
              <a:t> </a:t>
            </a:r>
            <a:r>
              <a:rPr lang="en-US" dirty="0" err="1">
                <a:latin typeface="Bookman Old Style" panose="02050604050505020204" pitchFamily="18" charset="0"/>
              </a:rPr>
              <a:t>zdravstvenim</a:t>
            </a:r>
            <a:r>
              <a:rPr lang="en-US" dirty="0">
                <a:latin typeface="Bookman Old Style" panose="02050604050505020204" pitchFamily="18" charset="0"/>
              </a:rPr>
              <a:t> </a:t>
            </a:r>
            <a:r>
              <a:rPr lang="en-US" dirty="0" err="1">
                <a:latin typeface="Bookman Old Style" panose="02050604050505020204" pitchFamily="18" charset="0"/>
              </a:rPr>
              <a:t>teškoćama</a:t>
            </a:r>
            <a:r>
              <a:rPr lang="en-US" dirty="0">
                <a:latin typeface="Bookman Old Style" panose="02050604050505020204" pitchFamily="18" charset="0"/>
              </a:rPr>
              <a:t> </a:t>
            </a:r>
            <a:r>
              <a:rPr lang="en-US" dirty="0" err="1">
                <a:latin typeface="Bookman Old Style" panose="02050604050505020204" pitchFamily="18" charset="0"/>
              </a:rPr>
              <a:t>su</a:t>
            </a:r>
            <a:r>
              <a:rPr lang="en-US" dirty="0">
                <a:latin typeface="Bookman Old Style" panose="02050604050505020204" pitchFamily="18" charset="0"/>
              </a:rPr>
              <a:t> </a:t>
            </a:r>
            <a:r>
              <a:rPr lang="en-US" dirty="0" err="1">
                <a:latin typeface="Bookman Old Style" panose="02050604050505020204" pitchFamily="18" charset="0"/>
              </a:rPr>
              <a:t>kandidati</a:t>
            </a:r>
            <a:r>
              <a:rPr lang="en-US" dirty="0">
                <a:latin typeface="Bookman Old Style" panose="02050604050505020204" pitchFamily="18" charset="0"/>
              </a:rPr>
              <a:t> </a:t>
            </a:r>
            <a:r>
              <a:rPr lang="en-US" dirty="0" err="1">
                <a:latin typeface="Bookman Old Style" panose="02050604050505020204" pitchFamily="18" charset="0"/>
              </a:rPr>
              <a:t>koji</a:t>
            </a:r>
            <a:r>
              <a:rPr lang="en-US" dirty="0">
                <a:latin typeface="Bookman Old Style" panose="02050604050505020204" pitchFamily="18" charset="0"/>
              </a:rPr>
              <a:t> </a:t>
            </a:r>
            <a:r>
              <a:rPr lang="en-US" dirty="0" err="1">
                <a:latin typeface="Bookman Old Style" panose="02050604050505020204" pitchFamily="18" charset="0"/>
              </a:rPr>
              <a:t>su</a:t>
            </a:r>
            <a:r>
              <a:rPr lang="en-US" dirty="0">
                <a:latin typeface="Bookman Old Style" panose="02050604050505020204" pitchFamily="18" charset="0"/>
              </a:rPr>
              <a:t> </a:t>
            </a:r>
            <a:r>
              <a:rPr lang="en-US" dirty="0" err="1">
                <a:latin typeface="Bookman Old Style" panose="02050604050505020204" pitchFamily="18" charset="0"/>
              </a:rPr>
              <a:t>prethodno</a:t>
            </a:r>
            <a:r>
              <a:rPr lang="en-US" dirty="0">
                <a:latin typeface="Bookman Old Style" panose="02050604050505020204" pitchFamily="18" charset="0"/>
              </a:rPr>
              <a:t> </a:t>
            </a:r>
            <a:r>
              <a:rPr lang="en-US" dirty="0" err="1">
                <a:latin typeface="Bookman Old Style" panose="02050604050505020204" pitchFamily="18" charset="0"/>
              </a:rPr>
              <a:t>obrazovanje</a:t>
            </a:r>
            <a:r>
              <a:rPr lang="en-US" dirty="0">
                <a:latin typeface="Bookman Old Style" panose="02050604050505020204" pitchFamily="18" charset="0"/>
              </a:rPr>
              <a:t> </a:t>
            </a:r>
            <a:r>
              <a:rPr lang="en-US" dirty="0" err="1">
                <a:latin typeface="Bookman Old Style" panose="02050604050505020204" pitchFamily="18" charset="0"/>
              </a:rPr>
              <a:t>završili</a:t>
            </a:r>
            <a:r>
              <a:rPr lang="en-US" dirty="0">
                <a:latin typeface="Bookman Old Style" panose="02050604050505020204" pitchFamily="18" charset="0"/>
              </a:rPr>
              <a:t> </a:t>
            </a:r>
            <a:r>
              <a:rPr lang="en-US" dirty="0" err="1">
                <a:latin typeface="Bookman Old Style" panose="02050604050505020204" pitchFamily="18" charset="0"/>
              </a:rPr>
              <a:t>po</a:t>
            </a:r>
            <a:r>
              <a:rPr lang="en-US" dirty="0">
                <a:latin typeface="Bookman Old Style" panose="02050604050505020204" pitchFamily="18" charset="0"/>
              </a:rPr>
              <a:t> </a:t>
            </a:r>
            <a:r>
              <a:rPr lang="en-US" b="1" dirty="0" err="1">
                <a:latin typeface="Bookman Old Style" panose="02050604050505020204" pitchFamily="18" charset="0"/>
              </a:rPr>
              <a:t>redovitome</a:t>
            </a:r>
            <a:r>
              <a:rPr lang="en-US" b="1" dirty="0">
                <a:latin typeface="Bookman Old Style" panose="02050604050505020204" pitchFamily="18" charset="0"/>
              </a:rPr>
              <a:t> </a:t>
            </a:r>
            <a:r>
              <a:rPr lang="en-US" b="1" dirty="0" err="1">
                <a:latin typeface="Bookman Old Style" panose="02050604050505020204" pitchFamily="18" charset="0"/>
              </a:rPr>
              <a:t>nastavnom</a:t>
            </a:r>
            <a:r>
              <a:rPr lang="en-US" b="1" dirty="0">
                <a:latin typeface="Bookman Old Style" panose="02050604050505020204" pitchFamily="18" charset="0"/>
              </a:rPr>
              <a:t> </a:t>
            </a:r>
            <a:r>
              <a:rPr lang="en-US" b="1" dirty="0" err="1">
                <a:latin typeface="Bookman Old Style" panose="02050604050505020204" pitchFamily="18" charset="0"/>
              </a:rPr>
              <a:t>planu</a:t>
            </a:r>
            <a:r>
              <a:rPr lang="en-US" b="1" dirty="0">
                <a:latin typeface="Bookman Old Style" panose="02050604050505020204" pitchFamily="18" charset="0"/>
              </a:rPr>
              <a:t> </a:t>
            </a:r>
            <a:r>
              <a:rPr lang="en-US" b="1" dirty="0" err="1">
                <a:latin typeface="Bookman Old Style" panose="02050604050505020204" pitchFamily="18" charset="0"/>
              </a:rPr>
              <a:t>i</a:t>
            </a:r>
            <a:r>
              <a:rPr lang="en-US" b="1" dirty="0">
                <a:latin typeface="Bookman Old Style" panose="02050604050505020204" pitchFamily="18" charset="0"/>
              </a:rPr>
              <a:t> </a:t>
            </a:r>
            <a:r>
              <a:rPr lang="en-US" b="1" dirty="0" err="1">
                <a:latin typeface="Bookman Old Style" panose="02050604050505020204" pitchFamily="18" charset="0"/>
              </a:rPr>
              <a:t>programu</a:t>
            </a:r>
            <a:r>
              <a:rPr lang="en-US" dirty="0">
                <a:latin typeface="Bookman Old Style" panose="02050604050505020204" pitchFamily="18" charset="0"/>
              </a:rPr>
              <a:t>, a </a:t>
            </a:r>
            <a:r>
              <a:rPr lang="en-US" dirty="0" err="1">
                <a:latin typeface="Bookman Old Style" panose="02050604050505020204" pitchFamily="18" charset="0"/>
              </a:rPr>
              <a:t>kojima</a:t>
            </a:r>
            <a:r>
              <a:rPr lang="en-US" dirty="0">
                <a:latin typeface="Bookman Old Style" panose="02050604050505020204" pitchFamily="18" charset="0"/>
              </a:rPr>
              <a:t> </a:t>
            </a:r>
            <a:r>
              <a:rPr lang="en-US" dirty="0" err="1">
                <a:latin typeface="Bookman Old Style" panose="02050604050505020204" pitchFamily="18" charset="0"/>
              </a:rPr>
              <a:t>su</a:t>
            </a:r>
            <a:r>
              <a:rPr lang="en-US" dirty="0">
                <a:latin typeface="Bookman Old Style" panose="02050604050505020204" pitchFamily="18" charset="0"/>
              </a:rPr>
              <a:t> </a:t>
            </a:r>
            <a:r>
              <a:rPr lang="en-US" dirty="0" err="1">
                <a:latin typeface="Bookman Old Style" panose="02050604050505020204" pitchFamily="18" charset="0"/>
              </a:rPr>
              <a:t>teže</a:t>
            </a:r>
            <a:r>
              <a:rPr lang="en-US" dirty="0">
                <a:latin typeface="Bookman Old Style" panose="02050604050505020204" pitchFamily="18" charset="0"/>
              </a:rPr>
              <a:t> </a:t>
            </a:r>
            <a:r>
              <a:rPr lang="en-US" dirty="0" err="1">
                <a:latin typeface="Bookman Old Style" panose="02050604050505020204" pitchFamily="18" charset="0"/>
              </a:rPr>
              <a:t>zdravstvene</a:t>
            </a:r>
            <a:r>
              <a:rPr lang="en-US" dirty="0">
                <a:latin typeface="Bookman Old Style" panose="02050604050505020204" pitchFamily="18" charset="0"/>
              </a:rPr>
              <a:t> </a:t>
            </a:r>
            <a:r>
              <a:rPr lang="en-US" dirty="0" err="1">
                <a:latin typeface="Bookman Old Style" panose="02050604050505020204" pitchFamily="18" charset="0"/>
              </a:rPr>
              <a:t>teškoće</a:t>
            </a:r>
            <a:r>
              <a:rPr lang="en-US" dirty="0">
                <a:latin typeface="Bookman Old Style" panose="02050604050505020204" pitchFamily="18" charset="0"/>
              </a:rPr>
              <a:t> </a:t>
            </a:r>
            <a:r>
              <a:rPr lang="en-US" dirty="0" err="1">
                <a:latin typeface="Bookman Old Style" panose="02050604050505020204" pitchFamily="18" charset="0"/>
              </a:rPr>
              <a:t>i</a:t>
            </a:r>
            <a:r>
              <a:rPr lang="en-US" dirty="0">
                <a:latin typeface="Bookman Old Style" panose="02050604050505020204" pitchFamily="18" charset="0"/>
              </a:rPr>
              <a:t>/</a:t>
            </a:r>
            <a:r>
              <a:rPr lang="en-US" dirty="0" err="1">
                <a:latin typeface="Bookman Old Style" panose="02050604050505020204" pitchFamily="18" charset="0"/>
              </a:rPr>
              <a:t>ili</a:t>
            </a:r>
            <a:r>
              <a:rPr lang="en-US" dirty="0">
                <a:latin typeface="Bookman Old Style" panose="02050604050505020204" pitchFamily="18" charset="0"/>
              </a:rPr>
              <a:t> </a:t>
            </a:r>
            <a:r>
              <a:rPr lang="en-US" dirty="0" err="1">
                <a:latin typeface="Bookman Old Style" panose="02050604050505020204" pitchFamily="18" charset="0"/>
              </a:rPr>
              <a:t>dugotrajno</a:t>
            </a:r>
            <a:r>
              <a:rPr lang="en-US" dirty="0">
                <a:latin typeface="Bookman Old Style" panose="02050604050505020204" pitchFamily="18" charset="0"/>
              </a:rPr>
              <a:t> </a:t>
            </a:r>
            <a:r>
              <a:rPr lang="en-US" dirty="0" err="1">
                <a:latin typeface="Bookman Old Style" panose="02050604050505020204" pitchFamily="18" charset="0"/>
              </a:rPr>
              <a:t>liječenje</a:t>
            </a:r>
            <a:r>
              <a:rPr lang="en-US" dirty="0">
                <a:latin typeface="Bookman Old Style" panose="02050604050505020204" pitchFamily="18" charset="0"/>
              </a:rPr>
              <a:t> </a:t>
            </a:r>
            <a:r>
              <a:rPr lang="en-US" dirty="0" err="1">
                <a:latin typeface="Bookman Old Style" panose="02050604050505020204" pitchFamily="18" charset="0"/>
              </a:rPr>
              <a:t>utjecali</a:t>
            </a:r>
            <a:r>
              <a:rPr lang="en-US" dirty="0">
                <a:latin typeface="Bookman Old Style" panose="02050604050505020204" pitchFamily="18" charset="0"/>
              </a:rPr>
              <a:t> </a:t>
            </a:r>
            <a:r>
              <a:rPr lang="en-US" dirty="0" err="1">
                <a:latin typeface="Bookman Old Style" panose="02050604050505020204" pitchFamily="18" charset="0"/>
              </a:rPr>
              <a:t>na</a:t>
            </a:r>
            <a:r>
              <a:rPr lang="en-US" dirty="0">
                <a:latin typeface="Bookman Old Style" panose="02050604050505020204" pitchFamily="18" charset="0"/>
              </a:rPr>
              <a:t> </a:t>
            </a:r>
            <a:r>
              <a:rPr lang="en-US" dirty="0" err="1">
                <a:latin typeface="Bookman Old Style" panose="02050604050505020204" pitchFamily="18" charset="0"/>
              </a:rPr>
              <a:t>postizanje</a:t>
            </a:r>
            <a:r>
              <a:rPr lang="en-US" dirty="0">
                <a:latin typeface="Bookman Old Style" panose="02050604050505020204" pitchFamily="18" charset="0"/>
              </a:rPr>
              <a:t> </a:t>
            </a:r>
            <a:r>
              <a:rPr lang="en-US" dirty="0" err="1">
                <a:latin typeface="Bookman Old Style" panose="02050604050505020204" pitchFamily="18" charset="0"/>
              </a:rPr>
              <a:t>rezultata</a:t>
            </a:r>
            <a:r>
              <a:rPr lang="en-US" dirty="0">
                <a:latin typeface="Bookman Old Style" panose="02050604050505020204" pitchFamily="18" charset="0"/>
              </a:rPr>
              <a:t> </a:t>
            </a:r>
            <a:r>
              <a:rPr lang="en-US" dirty="0" err="1">
                <a:latin typeface="Bookman Old Style" panose="02050604050505020204" pitchFamily="18" charset="0"/>
              </a:rPr>
              <a:t>tijekom</a:t>
            </a:r>
            <a:r>
              <a:rPr lang="en-US" dirty="0">
                <a:latin typeface="Bookman Old Style" panose="02050604050505020204" pitchFamily="18" charset="0"/>
              </a:rPr>
              <a:t> </a:t>
            </a:r>
            <a:r>
              <a:rPr lang="en-US" dirty="0" err="1">
                <a:latin typeface="Bookman Old Style" panose="02050604050505020204" pitchFamily="18" charset="0"/>
              </a:rPr>
              <a:t>prethodnoga</a:t>
            </a:r>
            <a:r>
              <a:rPr lang="en-US" dirty="0">
                <a:latin typeface="Bookman Old Style" panose="02050604050505020204" pitchFamily="18" charset="0"/>
              </a:rPr>
              <a:t> </a:t>
            </a:r>
            <a:r>
              <a:rPr lang="en-US" dirty="0" err="1">
                <a:latin typeface="Bookman Old Style" panose="02050604050505020204" pitchFamily="18" charset="0"/>
              </a:rPr>
              <a:t>obrazovanja</a:t>
            </a:r>
            <a:r>
              <a:rPr lang="en-US" dirty="0">
                <a:latin typeface="Bookman Old Style" panose="02050604050505020204" pitchFamily="18" charset="0"/>
              </a:rPr>
              <a:t> </a:t>
            </a:r>
            <a:endParaRPr lang="hr-HR" dirty="0">
              <a:latin typeface="Bookman Old Style" panose="02050604050505020204" pitchFamily="18" charset="0"/>
            </a:endParaRPr>
          </a:p>
          <a:p>
            <a:pPr marL="457200" indent="-457200" fontAlgn="auto">
              <a:spcBef>
                <a:spcPts val="0"/>
              </a:spcBef>
              <a:spcAft>
                <a:spcPts val="0"/>
              </a:spcAft>
              <a:buFontTx/>
              <a:buBlip>
                <a:blip r:embed="rId2"/>
              </a:buBlip>
              <a:defRPr/>
            </a:pPr>
            <a:endParaRPr lang="hr-HR" dirty="0" smtClean="0">
              <a:latin typeface="Bookman Old Style" panose="02050604050505020204" pitchFamily="18" charset="0"/>
            </a:endParaRPr>
          </a:p>
          <a:p>
            <a:pPr marL="457200" indent="-457200" fontAlgn="auto">
              <a:spcBef>
                <a:spcPts val="0"/>
              </a:spcBef>
              <a:spcAft>
                <a:spcPts val="0"/>
              </a:spcAft>
              <a:buFontTx/>
              <a:buBlip>
                <a:blip r:embed="rId2"/>
              </a:buBlip>
              <a:defRPr/>
            </a:pPr>
            <a:r>
              <a:rPr lang="en-US" dirty="0" err="1" smtClean="0">
                <a:latin typeface="Bookman Old Style" panose="02050604050505020204" pitchFamily="18" charset="0"/>
              </a:rPr>
              <a:t>Kandidati</a:t>
            </a:r>
            <a:r>
              <a:rPr lang="hr-HR" dirty="0">
                <a:latin typeface="Bookman Old Style" panose="02050604050505020204" pitchFamily="18" charset="0"/>
              </a:rPr>
              <a:t>ma </a:t>
            </a:r>
            <a:r>
              <a:rPr lang="en-US" dirty="0">
                <a:latin typeface="Bookman Old Style" panose="02050604050505020204" pitchFamily="18" charset="0"/>
              </a:rPr>
              <a:t>s</a:t>
            </a:r>
            <a:r>
              <a:rPr lang="hr-HR" dirty="0">
                <a:latin typeface="Bookman Old Style" panose="02050604050505020204" pitchFamily="18" charset="0"/>
              </a:rPr>
              <a:t>a</a:t>
            </a:r>
            <a:r>
              <a:rPr lang="en-US" dirty="0">
                <a:latin typeface="Bookman Old Style" panose="02050604050505020204" pitchFamily="18" charset="0"/>
              </a:rPr>
              <a:t> </a:t>
            </a:r>
            <a:r>
              <a:rPr lang="hr-HR" dirty="0">
                <a:latin typeface="Bookman Old Style" panose="02050604050505020204" pitchFamily="18" charset="0"/>
              </a:rPr>
              <a:t>zdravstvenim </a:t>
            </a:r>
            <a:r>
              <a:rPr lang="en-US" dirty="0" err="1">
                <a:latin typeface="Bookman Old Style" panose="02050604050505020204" pitchFamily="18" charset="0"/>
              </a:rPr>
              <a:t>teškoćama</a:t>
            </a:r>
            <a:r>
              <a:rPr lang="en-US" dirty="0">
                <a:latin typeface="Bookman Old Style" panose="02050604050505020204" pitchFamily="18" charset="0"/>
              </a:rPr>
              <a:t> </a:t>
            </a:r>
            <a:r>
              <a:rPr lang="hr-HR" dirty="0">
                <a:latin typeface="Bookman Old Style" panose="02050604050505020204" pitchFamily="18" charset="0"/>
              </a:rPr>
              <a:t>dodaje se </a:t>
            </a:r>
            <a:r>
              <a:rPr lang="hr-HR" b="1" dirty="0">
                <a:latin typeface="Bookman Old Style" panose="02050604050505020204" pitchFamily="18" charset="0"/>
              </a:rPr>
              <a:t>jedan bod</a:t>
            </a:r>
            <a:r>
              <a:rPr lang="hr-HR" dirty="0">
                <a:latin typeface="Bookman Old Style" panose="02050604050505020204" pitchFamily="18" charset="0"/>
              </a:rPr>
              <a:t> na broj bodova ako :</a:t>
            </a:r>
          </a:p>
          <a:p>
            <a:pPr fontAlgn="auto">
              <a:spcBef>
                <a:spcPts val="0"/>
              </a:spcBef>
              <a:spcAft>
                <a:spcPts val="0"/>
              </a:spcAft>
              <a:defRPr/>
            </a:pPr>
            <a:endParaRPr lang="hr-HR" dirty="0">
              <a:latin typeface="Bookman Old Style" panose="02050604050505020204" pitchFamily="18" charset="0"/>
            </a:endParaRPr>
          </a:p>
          <a:p>
            <a:pPr marL="457200" indent="-457200" fontAlgn="auto">
              <a:spcBef>
                <a:spcPts val="0"/>
              </a:spcBef>
              <a:spcAft>
                <a:spcPts val="0"/>
              </a:spcAft>
              <a:buFontTx/>
              <a:buChar char="-"/>
              <a:defRPr/>
            </a:pPr>
            <a:r>
              <a:rPr lang="hr-HR" dirty="0" smtClean="0">
                <a:latin typeface="Bookman Old Style" panose="02050604050505020204" pitchFamily="18" charset="0"/>
              </a:rPr>
              <a:t>posjeduju </a:t>
            </a:r>
            <a:r>
              <a:rPr lang="en-US" dirty="0" err="1">
                <a:latin typeface="Bookman Old Style" panose="02050604050505020204" pitchFamily="18" charset="0"/>
              </a:rPr>
              <a:t>stručno</a:t>
            </a:r>
            <a:r>
              <a:rPr lang="en-US" dirty="0">
                <a:latin typeface="Bookman Old Style" panose="02050604050505020204" pitchFamily="18" charset="0"/>
              </a:rPr>
              <a:t> </a:t>
            </a:r>
            <a:r>
              <a:rPr lang="en-US" dirty="0" err="1">
                <a:latin typeface="Bookman Old Style" panose="02050604050505020204" pitchFamily="18" charset="0"/>
              </a:rPr>
              <a:t>mišljenje</a:t>
            </a:r>
            <a:r>
              <a:rPr lang="en-US" dirty="0">
                <a:latin typeface="Bookman Old Style" panose="02050604050505020204" pitchFamily="18" charset="0"/>
              </a:rPr>
              <a:t> </a:t>
            </a:r>
            <a:r>
              <a:rPr lang="hr-HR" dirty="0" smtClean="0">
                <a:latin typeface="Bookman Old Style" panose="02050604050505020204" pitchFamily="18" charset="0"/>
              </a:rPr>
              <a:t>Službe za profesionalno usmjeravanje HZZ (za najmanje tri primjerena programa obrazovanja) izdanog na temelju stručnog mišljenja nadležnog školskog liječnika, a na temelju specijalističke medicinske dokumentacije o težim zdravstvenim teškoćama ili/i o dugotrajnom liječenju</a:t>
            </a:r>
            <a:endParaRPr lang="hr-HR" dirty="0">
              <a:latin typeface="Bookman Old Style" panose="02050604050505020204" pitchFamily="18" charset="0"/>
            </a:endParaRPr>
          </a:p>
          <a:p>
            <a:endParaRPr lang="hr-HR" dirty="0"/>
          </a:p>
        </p:txBody>
      </p:sp>
    </p:spTree>
    <p:extLst>
      <p:ext uri="{BB962C8B-B14F-4D97-AF65-F5344CB8AC3E}">
        <p14:creationId xmlns:p14="http://schemas.microsoft.com/office/powerpoint/2010/main" xmlns="" val="18456439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8640"/>
            <a:ext cx="8435280" cy="1143000"/>
          </a:xfrm>
        </p:spPr>
        <p:txBody>
          <a:bodyPr>
            <a:normAutofit fontScale="90000"/>
          </a:bodyPr>
          <a:lstStyle/>
          <a:p>
            <a:pPr marL="457200" indent="-457200">
              <a:spcBef>
                <a:spcPts val="0"/>
              </a:spcBef>
              <a:defRPr/>
            </a:pPr>
            <a:r>
              <a:rPr lang="pl-PL" sz="2800" b="1" dirty="0" smtClean="0">
                <a:solidFill>
                  <a:schemeClr val="bg2">
                    <a:lumMod val="50000"/>
                    <a:lumOff val="50000"/>
                  </a:schemeClr>
                </a:solidFill>
              </a:rPr>
              <a:t> </a:t>
            </a:r>
            <a:r>
              <a:rPr lang="en-US" sz="2700" b="1" dirty="0" err="1">
                <a:solidFill>
                  <a:schemeClr val="accent2">
                    <a:lumMod val="75000"/>
                  </a:schemeClr>
                </a:solidFill>
              </a:rPr>
              <a:t>Upis</a:t>
            </a:r>
            <a:r>
              <a:rPr lang="en-US" sz="2700" b="1" dirty="0">
                <a:solidFill>
                  <a:schemeClr val="accent2">
                    <a:lumMod val="75000"/>
                  </a:schemeClr>
                </a:solidFill>
              </a:rPr>
              <a:t> </a:t>
            </a:r>
            <a:r>
              <a:rPr lang="en-US" sz="2700" b="1" dirty="0" err="1">
                <a:solidFill>
                  <a:schemeClr val="accent2">
                    <a:lumMod val="75000"/>
                  </a:schemeClr>
                </a:solidFill>
              </a:rPr>
              <a:t>kandidata</a:t>
            </a:r>
            <a:r>
              <a:rPr lang="en-US" sz="2700" b="1" dirty="0">
                <a:solidFill>
                  <a:schemeClr val="accent2">
                    <a:lumMod val="75000"/>
                  </a:schemeClr>
                </a:solidFill>
              </a:rPr>
              <a:t> </a:t>
            </a:r>
            <a:r>
              <a:rPr lang="en-US" sz="2700" b="1" dirty="0" err="1">
                <a:solidFill>
                  <a:schemeClr val="accent2">
                    <a:lumMod val="75000"/>
                  </a:schemeClr>
                </a:solidFill>
              </a:rPr>
              <a:t>koji</a:t>
            </a:r>
            <a:r>
              <a:rPr lang="en-US" sz="2700" b="1" dirty="0">
                <a:solidFill>
                  <a:schemeClr val="accent2">
                    <a:lumMod val="75000"/>
                  </a:schemeClr>
                </a:solidFill>
              </a:rPr>
              <a:t> </a:t>
            </a:r>
            <a:r>
              <a:rPr lang="en-US" sz="2700" b="1" dirty="0" err="1">
                <a:solidFill>
                  <a:schemeClr val="accent2">
                    <a:lumMod val="75000"/>
                  </a:schemeClr>
                </a:solidFill>
              </a:rPr>
              <a:t>žive</a:t>
            </a:r>
            <a:r>
              <a:rPr lang="en-US" sz="2700" b="1" dirty="0">
                <a:solidFill>
                  <a:schemeClr val="accent2">
                    <a:lumMod val="75000"/>
                  </a:schemeClr>
                </a:solidFill>
              </a:rPr>
              <a:t> u </a:t>
            </a:r>
            <a:r>
              <a:rPr lang="en-US" sz="2700" b="1" dirty="0" err="1">
                <a:solidFill>
                  <a:schemeClr val="accent2">
                    <a:lumMod val="75000"/>
                  </a:schemeClr>
                </a:solidFill>
              </a:rPr>
              <a:t>otežanim</a:t>
            </a:r>
            <a:r>
              <a:rPr lang="en-US" sz="2700" b="1" dirty="0">
                <a:solidFill>
                  <a:schemeClr val="accent2">
                    <a:lumMod val="75000"/>
                  </a:schemeClr>
                </a:solidFill>
              </a:rPr>
              <a:t> </a:t>
            </a:r>
            <a:r>
              <a:rPr lang="en-US" sz="2700" b="1" dirty="0" err="1">
                <a:solidFill>
                  <a:schemeClr val="accent2">
                    <a:lumMod val="75000"/>
                  </a:schemeClr>
                </a:solidFill>
              </a:rPr>
              <a:t>uvjetima</a:t>
            </a:r>
            <a:r>
              <a:rPr lang="en-US" sz="2700" b="1" dirty="0">
                <a:solidFill>
                  <a:schemeClr val="accent2">
                    <a:lumMod val="75000"/>
                  </a:schemeClr>
                </a:solidFill>
              </a:rPr>
              <a:t> </a:t>
            </a:r>
            <a:r>
              <a:rPr lang="en-US" sz="2700" b="1" dirty="0" err="1">
                <a:solidFill>
                  <a:schemeClr val="accent2">
                    <a:lumMod val="75000"/>
                  </a:schemeClr>
                </a:solidFill>
              </a:rPr>
              <a:t>obrazovanja</a:t>
            </a:r>
            <a:r>
              <a:rPr lang="en-US" sz="2700" b="1" dirty="0">
                <a:solidFill>
                  <a:schemeClr val="accent2">
                    <a:lumMod val="75000"/>
                  </a:schemeClr>
                </a:solidFill>
              </a:rPr>
              <a:t> </a:t>
            </a:r>
            <a:r>
              <a:rPr lang="en-US" sz="2700" b="1" dirty="0" err="1">
                <a:solidFill>
                  <a:schemeClr val="accent2">
                    <a:lumMod val="75000"/>
                  </a:schemeClr>
                </a:solidFill>
              </a:rPr>
              <a:t>uzrokovanim</a:t>
            </a:r>
            <a:r>
              <a:rPr lang="en-US" sz="2700" b="1" dirty="0">
                <a:solidFill>
                  <a:schemeClr val="accent2">
                    <a:lumMod val="75000"/>
                  </a:schemeClr>
                </a:solidFill>
              </a:rPr>
              <a:t> </a:t>
            </a:r>
            <a:r>
              <a:rPr lang="en-US" sz="2700" b="1" dirty="0" err="1">
                <a:solidFill>
                  <a:schemeClr val="accent2">
                    <a:lumMod val="75000"/>
                  </a:schemeClr>
                </a:solidFill>
              </a:rPr>
              <a:t>nepovoljnim</a:t>
            </a:r>
            <a:r>
              <a:rPr lang="en-US" sz="2700" b="1" dirty="0">
                <a:solidFill>
                  <a:schemeClr val="accent2">
                    <a:lumMod val="75000"/>
                  </a:schemeClr>
                </a:solidFill>
              </a:rPr>
              <a:t> </a:t>
            </a:r>
            <a:r>
              <a:rPr lang="en-US" sz="2700" b="1" dirty="0" err="1">
                <a:solidFill>
                  <a:schemeClr val="accent2">
                    <a:lumMod val="75000"/>
                  </a:schemeClr>
                </a:solidFill>
              </a:rPr>
              <a:t>ekonomskim</a:t>
            </a:r>
            <a:r>
              <a:rPr lang="en-US" sz="2700" b="1" dirty="0">
                <a:solidFill>
                  <a:schemeClr val="accent2">
                    <a:lumMod val="75000"/>
                  </a:schemeClr>
                </a:solidFill>
              </a:rPr>
              <a:t>, </a:t>
            </a:r>
            <a:r>
              <a:rPr lang="en-US" sz="2700" b="1" dirty="0" err="1">
                <a:solidFill>
                  <a:schemeClr val="accent2">
                    <a:lumMod val="75000"/>
                  </a:schemeClr>
                </a:solidFill>
              </a:rPr>
              <a:t>socijalnim</a:t>
            </a:r>
            <a:r>
              <a:rPr lang="en-US" sz="2700" b="1" dirty="0">
                <a:solidFill>
                  <a:schemeClr val="accent2">
                    <a:lumMod val="75000"/>
                  </a:schemeClr>
                </a:solidFill>
              </a:rPr>
              <a:t> </a:t>
            </a:r>
            <a:r>
              <a:rPr lang="en-US" sz="2700" b="1" dirty="0" err="1">
                <a:solidFill>
                  <a:schemeClr val="accent2">
                    <a:lumMod val="75000"/>
                  </a:schemeClr>
                </a:solidFill>
              </a:rPr>
              <a:t>te</a:t>
            </a:r>
            <a:r>
              <a:rPr lang="en-US" sz="2700" b="1" dirty="0">
                <a:solidFill>
                  <a:schemeClr val="accent2">
                    <a:lumMod val="75000"/>
                  </a:schemeClr>
                </a:solidFill>
              </a:rPr>
              <a:t> </a:t>
            </a:r>
            <a:r>
              <a:rPr lang="en-US" sz="2700" b="1" dirty="0" err="1">
                <a:solidFill>
                  <a:schemeClr val="accent2">
                    <a:lumMod val="75000"/>
                  </a:schemeClr>
                </a:solidFill>
              </a:rPr>
              <a:t>odgojnim</a:t>
            </a:r>
            <a:r>
              <a:rPr lang="en-US" sz="2700" b="1" dirty="0">
                <a:solidFill>
                  <a:schemeClr val="accent2">
                    <a:lumMod val="75000"/>
                  </a:schemeClr>
                </a:solidFill>
              </a:rPr>
              <a:t> </a:t>
            </a:r>
            <a:r>
              <a:rPr lang="en-US" sz="2700" b="1" dirty="0" err="1">
                <a:solidFill>
                  <a:schemeClr val="accent2">
                    <a:lumMod val="75000"/>
                  </a:schemeClr>
                </a:solidFill>
              </a:rPr>
              <a:t>čimbenicima</a:t>
            </a:r>
            <a:r>
              <a:rPr lang="hr-HR" sz="2800" b="1" dirty="0">
                <a:solidFill>
                  <a:schemeClr val="bg2">
                    <a:lumMod val="50000"/>
                    <a:lumOff val="50000"/>
                  </a:schemeClr>
                </a:solidFill>
              </a:rPr>
              <a:t/>
            </a:r>
            <a:br>
              <a:rPr lang="hr-HR" sz="2800" b="1" dirty="0">
                <a:solidFill>
                  <a:schemeClr val="bg2">
                    <a:lumMod val="50000"/>
                    <a:lumOff val="50000"/>
                  </a:schemeClr>
                </a:solidFill>
              </a:rPr>
            </a:br>
            <a:endParaRPr lang="hr-HR" sz="2800" b="1" dirty="0"/>
          </a:p>
        </p:txBody>
      </p:sp>
      <p:sp>
        <p:nvSpPr>
          <p:cNvPr id="5" name="TekstniOkvir 4"/>
          <p:cNvSpPr txBox="1"/>
          <p:nvPr/>
        </p:nvSpPr>
        <p:spPr>
          <a:xfrm>
            <a:off x="467544" y="1700808"/>
            <a:ext cx="7920879" cy="4062651"/>
          </a:xfrm>
          <a:prstGeom prst="rect">
            <a:avLst/>
          </a:prstGeom>
          <a:noFill/>
        </p:spPr>
        <p:txBody>
          <a:bodyPr wrap="square" rtlCol="0">
            <a:spAutoFit/>
          </a:bodyPr>
          <a:lstStyle/>
          <a:p>
            <a:pPr marL="457200" indent="-457200" fontAlgn="auto">
              <a:spcBef>
                <a:spcPts val="0"/>
              </a:spcBef>
              <a:spcAft>
                <a:spcPts val="0"/>
              </a:spcAft>
              <a:buFontTx/>
              <a:buBlip>
                <a:blip r:embed="rId2"/>
              </a:buBlip>
              <a:defRPr/>
            </a:pPr>
            <a:r>
              <a:rPr lang="hr-HR" sz="2000" dirty="0">
                <a:latin typeface="Bookman Old Style" panose="02050604050505020204" pitchFamily="18" charset="0"/>
              </a:rPr>
              <a:t>Kategorije kandidata  za koje se smatra da žive u otežanim uvjetima obrazovanja :</a:t>
            </a:r>
          </a:p>
          <a:p>
            <a:pPr marL="457200" indent="-457200" fontAlgn="auto">
              <a:spcBef>
                <a:spcPts val="0"/>
              </a:spcBef>
              <a:spcAft>
                <a:spcPts val="0"/>
              </a:spcAft>
              <a:defRPr/>
            </a:pPr>
            <a:endParaRPr lang="hr-HR" sz="2000" dirty="0">
              <a:latin typeface="Bookman Old Style" panose="02050604050505020204" pitchFamily="18" charset="0"/>
            </a:endParaRPr>
          </a:p>
          <a:p>
            <a:pPr fontAlgn="auto">
              <a:spcBef>
                <a:spcPts val="0"/>
              </a:spcBef>
              <a:spcAft>
                <a:spcPts val="0"/>
              </a:spcAft>
              <a:defRPr/>
            </a:pPr>
            <a:r>
              <a:rPr lang="hr-HR" sz="2000" dirty="0">
                <a:latin typeface="Bookman Old Style" panose="02050604050505020204" pitchFamily="18" charset="0"/>
              </a:rPr>
              <a:t>-  k</a:t>
            </a:r>
            <a:r>
              <a:rPr lang="en-US" sz="2000" dirty="0" err="1">
                <a:latin typeface="Bookman Old Style" panose="02050604050505020204" pitchFamily="18" charset="0"/>
              </a:rPr>
              <a:t>andidat</a:t>
            </a:r>
            <a:r>
              <a:rPr lang="hr-HR" sz="2000" dirty="0">
                <a:latin typeface="Bookman Old Style" panose="02050604050505020204" pitchFamily="18" charset="0"/>
              </a:rPr>
              <a:t> koji </a:t>
            </a:r>
            <a:r>
              <a:rPr lang="en-US" sz="2000" dirty="0">
                <a:latin typeface="Bookman Old Style" panose="02050604050505020204" pitchFamily="18" charset="0"/>
              </a:rPr>
              <a:t> </a:t>
            </a:r>
            <a:r>
              <a:rPr lang="en-US" sz="2000" dirty="0" err="1">
                <a:latin typeface="Bookman Old Style" panose="02050604050505020204" pitchFamily="18" charset="0"/>
              </a:rPr>
              <a:t>živi</a:t>
            </a:r>
            <a:r>
              <a:rPr lang="en-US" sz="2000" dirty="0">
                <a:latin typeface="Bookman Old Style" panose="02050604050505020204" pitchFamily="18" charset="0"/>
              </a:rPr>
              <a:t> </a:t>
            </a:r>
            <a:r>
              <a:rPr lang="en-US" sz="2000" dirty="0" err="1">
                <a:latin typeface="Bookman Old Style" panose="02050604050505020204" pitchFamily="18" charset="0"/>
              </a:rPr>
              <a:t>uz</a:t>
            </a:r>
            <a:r>
              <a:rPr lang="en-US" sz="2000" dirty="0">
                <a:latin typeface="Bookman Old Style" panose="02050604050505020204" pitchFamily="18" charset="0"/>
              </a:rPr>
              <a:t> </a:t>
            </a:r>
            <a:r>
              <a:rPr lang="en-US" sz="2000" dirty="0" err="1">
                <a:latin typeface="Bookman Old Style" panose="02050604050505020204" pitchFamily="18" charset="0"/>
              </a:rPr>
              <a:t>jednoga</a:t>
            </a:r>
            <a:r>
              <a:rPr lang="en-US" sz="2000" dirty="0">
                <a:latin typeface="Bookman Old Style" panose="02050604050505020204" pitchFamily="18" charset="0"/>
              </a:rPr>
              <a:t> </a:t>
            </a:r>
            <a:r>
              <a:rPr lang="en-US" sz="2000" dirty="0" err="1">
                <a:latin typeface="Bookman Old Style" panose="02050604050505020204" pitchFamily="18" charset="0"/>
              </a:rPr>
              <a:t>i</a:t>
            </a:r>
            <a:r>
              <a:rPr lang="en-US" sz="2000" dirty="0">
                <a:latin typeface="Bookman Old Style" panose="02050604050505020204" pitchFamily="18" charset="0"/>
              </a:rPr>
              <a:t>/</a:t>
            </a:r>
            <a:r>
              <a:rPr lang="en-US" sz="2000" dirty="0" err="1">
                <a:latin typeface="Bookman Old Style" panose="02050604050505020204" pitchFamily="18" charset="0"/>
              </a:rPr>
              <a:t>ili</a:t>
            </a:r>
            <a:r>
              <a:rPr lang="en-US" sz="2000" dirty="0">
                <a:latin typeface="Bookman Old Style" panose="02050604050505020204" pitchFamily="18" charset="0"/>
              </a:rPr>
              <a:t> </a:t>
            </a:r>
            <a:r>
              <a:rPr lang="en-US" sz="2000" dirty="0" err="1">
                <a:latin typeface="Bookman Old Style" panose="02050604050505020204" pitchFamily="18" charset="0"/>
              </a:rPr>
              <a:t>oba</a:t>
            </a:r>
            <a:r>
              <a:rPr lang="en-US" sz="2000" dirty="0">
                <a:latin typeface="Bookman Old Style" panose="02050604050505020204" pitchFamily="18" charset="0"/>
              </a:rPr>
              <a:t> </a:t>
            </a:r>
            <a:r>
              <a:rPr lang="en-US" sz="2000" dirty="0" err="1">
                <a:latin typeface="Bookman Old Style" panose="02050604050505020204" pitchFamily="18" charset="0"/>
              </a:rPr>
              <a:t>roditelja</a:t>
            </a:r>
            <a:r>
              <a:rPr lang="en-US" sz="2000" dirty="0">
                <a:latin typeface="Bookman Old Style" panose="02050604050505020204" pitchFamily="18" charset="0"/>
              </a:rPr>
              <a:t> s </a:t>
            </a:r>
            <a:r>
              <a:rPr lang="en-US" sz="2000" dirty="0" err="1">
                <a:latin typeface="Bookman Old Style" panose="02050604050505020204" pitchFamily="18" charset="0"/>
              </a:rPr>
              <a:t>dugotrajnom</a:t>
            </a:r>
            <a:r>
              <a:rPr lang="en-US" sz="2000" dirty="0">
                <a:latin typeface="Bookman Old Style" panose="02050604050505020204" pitchFamily="18" charset="0"/>
              </a:rPr>
              <a:t> </a:t>
            </a:r>
            <a:r>
              <a:rPr lang="en-US" sz="2000" dirty="0" err="1">
                <a:latin typeface="Bookman Old Style" panose="02050604050505020204" pitchFamily="18" charset="0"/>
              </a:rPr>
              <a:t>teškom</a:t>
            </a:r>
            <a:r>
              <a:rPr lang="en-US" sz="2000" dirty="0">
                <a:latin typeface="Bookman Old Style" panose="02050604050505020204" pitchFamily="18" charset="0"/>
              </a:rPr>
              <a:t> </a:t>
            </a:r>
            <a:r>
              <a:rPr lang="en-US" sz="2000" dirty="0" err="1">
                <a:latin typeface="Bookman Old Style" panose="02050604050505020204" pitchFamily="18" charset="0"/>
              </a:rPr>
              <a:t>bolesti</a:t>
            </a:r>
            <a:endParaRPr lang="en-US" sz="2000" dirty="0">
              <a:latin typeface="Bookman Old Style" panose="02050604050505020204" pitchFamily="18" charset="0"/>
            </a:endParaRPr>
          </a:p>
          <a:p>
            <a:pPr fontAlgn="auto">
              <a:spcBef>
                <a:spcPts val="0"/>
              </a:spcBef>
              <a:spcAft>
                <a:spcPts val="0"/>
              </a:spcAft>
              <a:defRPr/>
            </a:pPr>
            <a:r>
              <a:rPr lang="hr-HR" sz="2000" dirty="0">
                <a:latin typeface="Bookman Old Style" panose="02050604050505020204" pitchFamily="18" charset="0"/>
              </a:rPr>
              <a:t>- </a:t>
            </a:r>
            <a:r>
              <a:rPr lang="en-US" sz="2000" dirty="0" err="1">
                <a:latin typeface="Bookman Old Style" panose="02050604050505020204" pitchFamily="18" charset="0"/>
              </a:rPr>
              <a:t>kandidat</a:t>
            </a:r>
            <a:r>
              <a:rPr lang="en-US" sz="2000" dirty="0">
                <a:latin typeface="Bookman Old Style" panose="02050604050505020204" pitchFamily="18" charset="0"/>
              </a:rPr>
              <a:t> </a:t>
            </a:r>
            <a:r>
              <a:rPr lang="en-US" sz="2000" dirty="0" err="1">
                <a:latin typeface="Bookman Old Style" panose="02050604050505020204" pitchFamily="18" charset="0"/>
              </a:rPr>
              <a:t>živi</a:t>
            </a:r>
            <a:r>
              <a:rPr lang="en-US" sz="2000" dirty="0">
                <a:latin typeface="Bookman Old Style" panose="02050604050505020204" pitchFamily="18" charset="0"/>
              </a:rPr>
              <a:t> </a:t>
            </a:r>
            <a:r>
              <a:rPr lang="en-US" sz="2000" dirty="0" err="1">
                <a:latin typeface="Bookman Old Style" panose="02050604050505020204" pitchFamily="18" charset="0"/>
              </a:rPr>
              <a:t>uz</a:t>
            </a:r>
            <a:r>
              <a:rPr lang="en-US" sz="2000" dirty="0">
                <a:latin typeface="Bookman Old Style" panose="02050604050505020204" pitchFamily="18" charset="0"/>
              </a:rPr>
              <a:t> </a:t>
            </a:r>
            <a:r>
              <a:rPr lang="en-US" sz="2000" dirty="0" err="1">
                <a:latin typeface="Bookman Old Style" panose="02050604050505020204" pitchFamily="18" charset="0"/>
              </a:rPr>
              <a:t>dugotrajno</a:t>
            </a:r>
            <a:r>
              <a:rPr lang="en-US" sz="2000" dirty="0">
                <a:latin typeface="Bookman Old Style" panose="02050604050505020204" pitchFamily="18" charset="0"/>
              </a:rPr>
              <a:t> </a:t>
            </a:r>
            <a:r>
              <a:rPr lang="en-US" sz="2000" dirty="0" err="1">
                <a:latin typeface="Bookman Old Style" panose="02050604050505020204" pitchFamily="18" charset="0"/>
              </a:rPr>
              <a:t>nezaposlena</a:t>
            </a:r>
            <a:r>
              <a:rPr lang="en-US" sz="2000" dirty="0">
                <a:latin typeface="Bookman Old Style" panose="02050604050505020204" pitchFamily="18" charset="0"/>
              </a:rPr>
              <a:t> </a:t>
            </a:r>
            <a:r>
              <a:rPr lang="en-US" sz="2000" dirty="0" err="1">
                <a:latin typeface="Bookman Old Style" panose="02050604050505020204" pitchFamily="18" charset="0"/>
              </a:rPr>
              <a:t>oba</a:t>
            </a:r>
            <a:r>
              <a:rPr lang="en-US" sz="2000" dirty="0">
                <a:latin typeface="Bookman Old Style" panose="02050604050505020204" pitchFamily="18" charset="0"/>
              </a:rPr>
              <a:t> </a:t>
            </a:r>
            <a:r>
              <a:rPr lang="en-US" sz="2000" dirty="0" err="1">
                <a:latin typeface="Bookman Old Style" panose="02050604050505020204" pitchFamily="18" charset="0"/>
              </a:rPr>
              <a:t>roditelja</a:t>
            </a:r>
            <a:endParaRPr lang="en-US" sz="2000" i="1" dirty="0">
              <a:latin typeface="Bookman Old Style" panose="02050604050505020204" pitchFamily="18" charset="0"/>
            </a:endParaRPr>
          </a:p>
          <a:p>
            <a:pPr fontAlgn="auto">
              <a:spcBef>
                <a:spcPts val="0"/>
              </a:spcBef>
              <a:spcAft>
                <a:spcPts val="0"/>
              </a:spcAft>
              <a:defRPr/>
            </a:pPr>
            <a:r>
              <a:rPr lang="hr-HR" sz="2000" dirty="0">
                <a:latin typeface="Bookman Old Style" panose="02050604050505020204" pitchFamily="18" charset="0"/>
              </a:rPr>
              <a:t>-  </a:t>
            </a:r>
            <a:r>
              <a:rPr lang="en-US" sz="2000" dirty="0" err="1">
                <a:latin typeface="Bookman Old Style" panose="02050604050505020204" pitchFamily="18" charset="0"/>
              </a:rPr>
              <a:t>kandidat</a:t>
            </a:r>
            <a:r>
              <a:rPr lang="en-US" sz="2000" dirty="0">
                <a:latin typeface="Bookman Old Style" panose="02050604050505020204" pitchFamily="18" charset="0"/>
              </a:rPr>
              <a:t> </a:t>
            </a:r>
            <a:r>
              <a:rPr lang="en-US" sz="2000" dirty="0" err="1">
                <a:latin typeface="Bookman Old Style" panose="02050604050505020204" pitchFamily="18" charset="0"/>
              </a:rPr>
              <a:t>živi</a:t>
            </a:r>
            <a:r>
              <a:rPr lang="en-US" sz="2000" dirty="0">
                <a:latin typeface="Bookman Old Style" panose="02050604050505020204" pitchFamily="18" charset="0"/>
              </a:rPr>
              <a:t> </a:t>
            </a:r>
            <a:r>
              <a:rPr lang="hr-HR" sz="2000" dirty="0">
                <a:latin typeface="Bookman Old Style" panose="02050604050505020204" pitchFamily="18" charset="0"/>
              </a:rPr>
              <a:t> koji </a:t>
            </a:r>
            <a:r>
              <a:rPr lang="en-US" sz="2000" dirty="0" err="1">
                <a:latin typeface="Bookman Old Style" panose="02050604050505020204" pitchFamily="18" charset="0"/>
              </a:rPr>
              <a:t>uz</a:t>
            </a:r>
            <a:r>
              <a:rPr lang="en-US" sz="2000" dirty="0">
                <a:latin typeface="Bookman Old Style" panose="02050604050505020204" pitchFamily="18" charset="0"/>
              </a:rPr>
              <a:t> </a:t>
            </a:r>
            <a:r>
              <a:rPr lang="en-US" sz="2000" dirty="0" err="1">
                <a:latin typeface="Bookman Old Style" panose="02050604050505020204" pitchFamily="18" charset="0"/>
              </a:rPr>
              <a:t>samohranoga</a:t>
            </a:r>
            <a:r>
              <a:rPr lang="en-US" sz="2000" dirty="0">
                <a:latin typeface="Bookman Old Style" panose="02050604050505020204" pitchFamily="18" charset="0"/>
              </a:rPr>
              <a:t> </a:t>
            </a:r>
            <a:r>
              <a:rPr lang="en-US" sz="2000" dirty="0" err="1">
                <a:latin typeface="Bookman Old Style" panose="02050604050505020204" pitchFamily="18" charset="0"/>
              </a:rPr>
              <a:t>roditelja</a:t>
            </a:r>
            <a:r>
              <a:rPr lang="en-US" sz="2000" dirty="0">
                <a:latin typeface="Bookman Old Style" panose="02050604050505020204" pitchFamily="18" charset="0"/>
              </a:rPr>
              <a:t> (</a:t>
            </a:r>
            <a:r>
              <a:rPr lang="en-US" sz="2000" dirty="0" err="1">
                <a:latin typeface="Bookman Old Style" panose="02050604050505020204" pitchFamily="18" charset="0"/>
              </a:rPr>
              <a:t>roditelj</a:t>
            </a:r>
            <a:r>
              <a:rPr lang="en-US" sz="2000" dirty="0">
                <a:latin typeface="Bookman Old Style" panose="02050604050505020204" pitchFamily="18" charset="0"/>
              </a:rPr>
              <a:t> </a:t>
            </a:r>
            <a:r>
              <a:rPr lang="en-US" sz="2000" dirty="0" err="1">
                <a:latin typeface="Bookman Old Style" panose="02050604050505020204" pitchFamily="18" charset="0"/>
              </a:rPr>
              <a:t>koji</a:t>
            </a:r>
            <a:r>
              <a:rPr lang="en-US" sz="2000" dirty="0">
                <a:latin typeface="Bookman Old Style" panose="02050604050505020204" pitchFamily="18" charset="0"/>
              </a:rPr>
              <a:t> </a:t>
            </a:r>
            <a:r>
              <a:rPr lang="en-US" sz="2000" dirty="0" err="1">
                <a:latin typeface="Bookman Old Style" panose="02050604050505020204" pitchFamily="18" charset="0"/>
              </a:rPr>
              <a:t>nije</a:t>
            </a:r>
            <a:r>
              <a:rPr lang="en-US" sz="2000" dirty="0">
                <a:latin typeface="Bookman Old Style" panose="02050604050505020204" pitchFamily="18" charset="0"/>
              </a:rPr>
              <a:t> u </a:t>
            </a:r>
            <a:r>
              <a:rPr lang="en-US" sz="2000" dirty="0" err="1">
                <a:latin typeface="Bookman Old Style" panose="02050604050505020204" pitchFamily="18" charset="0"/>
              </a:rPr>
              <a:t>braku</a:t>
            </a:r>
            <a:r>
              <a:rPr lang="en-US" sz="2000" dirty="0">
                <a:latin typeface="Bookman Old Style" panose="02050604050505020204" pitchFamily="18" charset="0"/>
              </a:rPr>
              <a:t> </a:t>
            </a:r>
            <a:r>
              <a:rPr lang="en-US" sz="2000" dirty="0" err="1">
                <a:latin typeface="Bookman Old Style" panose="02050604050505020204" pitchFamily="18" charset="0"/>
              </a:rPr>
              <a:t>i</a:t>
            </a:r>
            <a:r>
              <a:rPr lang="en-US" sz="2000" dirty="0">
                <a:latin typeface="Bookman Old Style" panose="02050604050505020204" pitchFamily="18" charset="0"/>
              </a:rPr>
              <a:t> ne </a:t>
            </a:r>
            <a:r>
              <a:rPr lang="en-US" sz="2000" dirty="0" err="1">
                <a:latin typeface="Bookman Old Style" panose="02050604050505020204" pitchFamily="18" charset="0"/>
              </a:rPr>
              <a:t>živi</a:t>
            </a:r>
            <a:r>
              <a:rPr lang="en-US" sz="2000" dirty="0">
                <a:latin typeface="Bookman Old Style" panose="02050604050505020204" pitchFamily="18" charset="0"/>
              </a:rPr>
              <a:t> </a:t>
            </a:r>
            <a:r>
              <a:rPr lang="en-US" sz="2000" dirty="0" smtClean="0">
                <a:latin typeface="Bookman Old Style" panose="02050604050505020204" pitchFamily="18" charset="0"/>
              </a:rPr>
              <a:t>u</a:t>
            </a:r>
            <a:r>
              <a:rPr lang="hr-HR" sz="2000" dirty="0" smtClean="0">
                <a:latin typeface="Bookman Old Style" panose="02050604050505020204" pitchFamily="18" charset="0"/>
              </a:rPr>
              <a:t> </a:t>
            </a:r>
            <a:r>
              <a:rPr lang="en-US" sz="2000" dirty="0" err="1" smtClean="0">
                <a:latin typeface="Bookman Old Style" panose="02050604050505020204" pitchFamily="18" charset="0"/>
              </a:rPr>
              <a:t>izvanbračnoj</a:t>
            </a:r>
            <a:r>
              <a:rPr lang="en-US" sz="2000" dirty="0" smtClean="0">
                <a:latin typeface="Bookman Old Style" panose="02050604050505020204" pitchFamily="18" charset="0"/>
              </a:rPr>
              <a:t> </a:t>
            </a:r>
            <a:r>
              <a:rPr lang="en-US" sz="2000" dirty="0" err="1">
                <a:latin typeface="Bookman Old Style" panose="02050604050505020204" pitchFamily="18" charset="0"/>
              </a:rPr>
              <a:t>zajednici</a:t>
            </a:r>
            <a:r>
              <a:rPr lang="en-US" sz="2000" dirty="0">
                <a:latin typeface="Bookman Old Style" panose="02050604050505020204" pitchFamily="18" charset="0"/>
              </a:rPr>
              <a:t>, a </a:t>
            </a:r>
            <a:r>
              <a:rPr lang="en-US" sz="2000" dirty="0" err="1">
                <a:latin typeface="Bookman Old Style" panose="02050604050505020204" pitchFamily="18" charset="0"/>
              </a:rPr>
              <a:t>sam</a:t>
            </a:r>
            <a:r>
              <a:rPr lang="en-US" sz="2000" dirty="0">
                <a:latin typeface="Bookman Old Style" panose="02050604050505020204" pitchFamily="18" charset="0"/>
              </a:rPr>
              <a:t> se </a:t>
            </a:r>
            <a:r>
              <a:rPr lang="en-US" sz="2000" dirty="0" err="1">
                <a:latin typeface="Bookman Old Style" panose="02050604050505020204" pitchFamily="18" charset="0"/>
              </a:rPr>
              <a:t>skrbi</a:t>
            </a:r>
            <a:r>
              <a:rPr lang="en-US" sz="2000" dirty="0">
                <a:latin typeface="Bookman Old Style" panose="02050604050505020204" pitchFamily="18" charset="0"/>
              </a:rPr>
              <a:t> o </a:t>
            </a:r>
            <a:r>
              <a:rPr lang="en-US" sz="2000" dirty="0" err="1">
                <a:latin typeface="Bookman Old Style" panose="02050604050505020204" pitchFamily="18" charset="0"/>
              </a:rPr>
              <a:t>svome</a:t>
            </a:r>
            <a:r>
              <a:rPr lang="en-US" sz="2000" dirty="0">
                <a:latin typeface="Bookman Old Style" panose="02050604050505020204" pitchFamily="18" charset="0"/>
              </a:rPr>
              <a:t> </a:t>
            </a:r>
            <a:r>
              <a:rPr lang="en-US" sz="2000" dirty="0" err="1">
                <a:latin typeface="Bookman Old Style" panose="02050604050505020204" pitchFamily="18" charset="0"/>
              </a:rPr>
              <a:t>djetetu</a:t>
            </a:r>
            <a:r>
              <a:rPr lang="en-US" sz="2000" dirty="0">
                <a:latin typeface="Bookman Old Style" panose="02050604050505020204" pitchFamily="18" charset="0"/>
              </a:rPr>
              <a:t> </a:t>
            </a:r>
            <a:r>
              <a:rPr lang="en-US" sz="2000" dirty="0" err="1">
                <a:latin typeface="Bookman Old Style" panose="02050604050505020204" pitchFamily="18" charset="0"/>
              </a:rPr>
              <a:t>i</a:t>
            </a:r>
            <a:r>
              <a:rPr lang="en-US" sz="2000" dirty="0">
                <a:latin typeface="Bookman Old Style" panose="02050604050505020204" pitchFamily="18" charset="0"/>
              </a:rPr>
              <a:t> </a:t>
            </a:r>
            <a:r>
              <a:rPr lang="en-US" sz="2000" dirty="0" err="1">
                <a:latin typeface="Bookman Old Style" panose="02050604050505020204" pitchFamily="18" charset="0"/>
              </a:rPr>
              <a:t>uzdržava</a:t>
            </a:r>
            <a:r>
              <a:rPr lang="en-US" sz="2000" dirty="0">
                <a:latin typeface="Bookman Old Style" panose="02050604050505020204" pitchFamily="18" charset="0"/>
              </a:rPr>
              <a:t> </a:t>
            </a:r>
            <a:r>
              <a:rPr lang="en-US" sz="2000" dirty="0" err="1">
                <a:latin typeface="Bookman Old Style" panose="02050604050505020204" pitchFamily="18" charset="0"/>
              </a:rPr>
              <a:t>ga</a:t>
            </a:r>
            <a:r>
              <a:rPr lang="en-US" sz="2000" dirty="0">
                <a:latin typeface="Bookman Old Style" panose="02050604050505020204" pitchFamily="18" charset="0"/>
              </a:rPr>
              <a:t>) </a:t>
            </a:r>
            <a:r>
              <a:rPr lang="en-US" sz="2000" dirty="0" err="1" smtClean="0">
                <a:latin typeface="Bookman Old Style" panose="02050604050505020204" pitchFamily="18" charset="0"/>
              </a:rPr>
              <a:t>korisnik</a:t>
            </a:r>
            <a:r>
              <a:rPr lang="hr-HR" sz="2000" dirty="0" smtClean="0">
                <a:latin typeface="Bookman Old Style" panose="02050604050505020204" pitchFamily="18" charset="0"/>
              </a:rPr>
              <a:t>a </a:t>
            </a:r>
            <a:r>
              <a:rPr lang="en-US" sz="2000" dirty="0" err="1" smtClean="0">
                <a:latin typeface="Bookman Old Style" panose="02050604050505020204" pitchFamily="18" charset="0"/>
              </a:rPr>
              <a:t>socijalne</a:t>
            </a:r>
            <a:r>
              <a:rPr lang="en-US" sz="2000" dirty="0" smtClean="0">
                <a:latin typeface="Bookman Old Style" panose="02050604050505020204" pitchFamily="18" charset="0"/>
              </a:rPr>
              <a:t> </a:t>
            </a:r>
            <a:r>
              <a:rPr lang="en-US" sz="2000" dirty="0" err="1">
                <a:latin typeface="Bookman Old Style" panose="02050604050505020204" pitchFamily="18" charset="0"/>
              </a:rPr>
              <a:t>skrbi</a:t>
            </a:r>
            <a:endParaRPr lang="en-US" sz="2000" i="1" dirty="0">
              <a:latin typeface="Bookman Old Style" panose="02050604050505020204" pitchFamily="18" charset="0"/>
            </a:endParaRPr>
          </a:p>
          <a:p>
            <a:pPr fontAlgn="auto">
              <a:spcBef>
                <a:spcPts val="0"/>
              </a:spcBef>
              <a:spcAft>
                <a:spcPts val="0"/>
              </a:spcAft>
              <a:defRPr/>
            </a:pPr>
            <a:r>
              <a:rPr lang="pl-PL" sz="2000" dirty="0">
                <a:latin typeface="Bookman Old Style" panose="02050604050505020204" pitchFamily="18" charset="0"/>
              </a:rPr>
              <a:t>-  kandidat kojemu je jedan roditelj preminuo; </a:t>
            </a:r>
          </a:p>
          <a:p>
            <a:pPr fontAlgn="auto">
              <a:spcBef>
                <a:spcPts val="0"/>
              </a:spcBef>
              <a:spcAft>
                <a:spcPts val="0"/>
              </a:spcAft>
              <a:defRPr/>
            </a:pPr>
            <a:r>
              <a:rPr lang="hr-HR" sz="2000" dirty="0">
                <a:latin typeface="Bookman Old Style" panose="02050604050505020204" pitchFamily="18" charset="0"/>
              </a:rPr>
              <a:t>-  </a:t>
            </a:r>
            <a:r>
              <a:rPr lang="en-US" sz="2000" dirty="0" err="1">
                <a:latin typeface="Bookman Old Style" panose="02050604050505020204" pitchFamily="18" charset="0"/>
              </a:rPr>
              <a:t>kandidat</a:t>
            </a:r>
            <a:r>
              <a:rPr lang="en-US" sz="2000" dirty="0">
                <a:latin typeface="Bookman Old Style" panose="02050604050505020204" pitchFamily="18" charset="0"/>
              </a:rPr>
              <a:t> </a:t>
            </a:r>
            <a:r>
              <a:rPr lang="hr-HR" sz="2000" dirty="0">
                <a:latin typeface="Bookman Old Style" panose="02050604050505020204" pitchFamily="18" charset="0"/>
              </a:rPr>
              <a:t> koji je </a:t>
            </a:r>
            <a:r>
              <a:rPr lang="en-US" sz="2000" dirty="0" err="1">
                <a:latin typeface="Bookman Old Style" panose="02050604050505020204" pitchFamily="18" charset="0"/>
              </a:rPr>
              <a:t>dijete</a:t>
            </a:r>
            <a:r>
              <a:rPr lang="en-US" sz="2000" dirty="0">
                <a:latin typeface="Bookman Old Style" panose="02050604050505020204" pitchFamily="18" charset="0"/>
              </a:rPr>
              <a:t> bez </a:t>
            </a:r>
            <a:r>
              <a:rPr lang="en-US" sz="2000" dirty="0" err="1">
                <a:latin typeface="Bookman Old Style" panose="02050604050505020204" pitchFamily="18" charset="0"/>
              </a:rPr>
              <a:t>roditelja</a:t>
            </a:r>
            <a:r>
              <a:rPr lang="en-US" sz="2000" dirty="0">
                <a:latin typeface="Bookman Old Style" panose="02050604050505020204" pitchFamily="18" charset="0"/>
              </a:rPr>
              <a:t> </a:t>
            </a:r>
            <a:r>
              <a:rPr lang="en-US" sz="2000" dirty="0" err="1">
                <a:latin typeface="Bookman Old Style" panose="02050604050505020204" pitchFamily="18" charset="0"/>
              </a:rPr>
              <a:t>ili</a:t>
            </a:r>
            <a:r>
              <a:rPr lang="en-US" sz="2000" dirty="0">
                <a:latin typeface="Bookman Old Style" panose="02050604050505020204" pitchFamily="18" charset="0"/>
              </a:rPr>
              <a:t> </a:t>
            </a:r>
            <a:r>
              <a:rPr lang="en-US" sz="2000" dirty="0" err="1">
                <a:latin typeface="Bookman Old Style" panose="02050604050505020204" pitchFamily="18" charset="0"/>
              </a:rPr>
              <a:t>odgovarajuće</a:t>
            </a:r>
            <a:r>
              <a:rPr lang="en-US" sz="2000" dirty="0">
                <a:latin typeface="Bookman Old Style" panose="02050604050505020204" pitchFamily="18" charset="0"/>
              </a:rPr>
              <a:t> </a:t>
            </a:r>
            <a:r>
              <a:rPr lang="en-US" sz="2000" dirty="0" err="1">
                <a:latin typeface="Bookman Old Style" panose="02050604050505020204" pitchFamily="18" charset="0"/>
              </a:rPr>
              <a:t>roditeljske</a:t>
            </a:r>
            <a:r>
              <a:rPr lang="en-US" sz="2000" dirty="0">
                <a:latin typeface="Bookman Old Style" panose="02050604050505020204" pitchFamily="18" charset="0"/>
              </a:rPr>
              <a:t> </a:t>
            </a:r>
            <a:r>
              <a:rPr lang="en-US" sz="2000" dirty="0" err="1">
                <a:latin typeface="Bookman Old Style" panose="02050604050505020204" pitchFamily="18" charset="0"/>
              </a:rPr>
              <a:t>skrbi</a:t>
            </a:r>
            <a:endParaRPr lang="en-US" sz="2000" dirty="0">
              <a:latin typeface="Bookman Old Style" panose="02050604050505020204" pitchFamily="18" charset="0"/>
            </a:endParaRPr>
          </a:p>
          <a:p>
            <a:endParaRPr lang="hr-HR" dirty="0"/>
          </a:p>
        </p:txBody>
      </p:sp>
    </p:spTree>
    <p:extLst>
      <p:ext uri="{BB962C8B-B14F-4D97-AF65-F5344CB8AC3E}">
        <p14:creationId xmlns:p14="http://schemas.microsoft.com/office/powerpoint/2010/main" xmlns="" val="25862669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188640"/>
            <a:ext cx="8435280" cy="1143000"/>
          </a:xfrm>
        </p:spPr>
        <p:txBody>
          <a:bodyPr>
            <a:normAutofit fontScale="90000"/>
          </a:bodyPr>
          <a:lstStyle/>
          <a:p>
            <a:pPr marL="457200" indent="-457200">
              <a:spcBef>
                <a:spcPts val="0"/>
              </a:spcBef>
              <a:defRPr/>
            </a:pPr>
            <a:r>
              <a:rPr lang="pl-PL" sz="2800" b="1" dirty="0" smtClean="0">
                <a:solidFill>
                  <a:schemeClr val="bg2">
                    <a:lumMod val="50000"/>
                    <a:lumOff val="50000"/>
                  </a:schemeClr>
                </a:solidFill>
              </a:rPr>
              <a:t> </a:t>
            </a:r>
            <a:r>
              <a:rPr lang="en-US" sz="2700" b="1" dirty="0" err="1">
                <a:solidFill>
                  <a:schemeClr val="accent2">
                    <a:lumMod val="75000"/>
                  </a:schemeClr>
                </a:solidFill>
              </a:rPr>
              <a:t>Upis</a:t>
            </a:r>
            <a:r>
              <a:rPr lang="en-US" sz="2700" b="1" dirty="0">
                <a:solidFill>
                  <a:schemeClr val="accent2">
                    <a:lumMod val="75000"/>
                  </a:schemeClr>
                </a:solidFill>
              </a:rPr>
              <a:t> </a:t>
            </a:r>
            <a:r>
              <a:rPr lang="en-US" sz="2700" b="1" dirty="0" err="1">
                <a:solidFill>
                  <a:schemeClr val="accent2">
                    <a:lumMod val="75000"/>
                  </a:schemeClr>
                </a:solidFill>
              </a:rPr>
              <a:t>kandidata</a:t>
            </a:r>
            <a:r>
              <a:rPr lang="en-US" sz="2700" b="1" dirty="0">
                <a:solidFill>
                  <a:schemeClr val="accent2">
                    <a:lumMod val="75000"/>
                  </a:schemeClr>
                </a:solidFill>
              </a:rPr>
              <a:t> </a:t>
            </a:r>
            <a:r>
              <a:rPr lang="en-US" sz="2700" b="1" dirty="0" err="1">
                <a:solidFill>
                  <a:schemeClr val="accent2">
                    <a:lumMod val="75000"/>
                  </a:schemeClr>
                </a:solidFill>
              </a:rPr>
              <a:t>koji</a:t>
            </a:r>
            <a:r>
              <a:rPr lang="en-US" sz="2700" b="1" dirty="0">
                <a:solidFill>
                  <a:schemeClr val="accent2">
                    <a:lumMod val="75000"/>
                  </a:schemeClr>
                </a:solidFill>
              </a:rPr>
              <a:t> </a:t>
            </a:r>
            <a:r>
              <a:rPr lang="en-US" sz="2700" b="1" dirty="0" err="1">
                <a:solidFill>
                  <a:schemeClr val="accent2">
                    <a:lumMod val="75000"/>
                  </a:schemeClr>
                </a:solidFill>
              </a:rPr>
              <a:t>žive</a:t>
            </a:r>
            <a:r>
              <a:rPr lang="en-US" sz="2700" b="1" dirty="0">
                <a:solidFill>
                  <a:schemeClr val="accent2">
                    <a:lumMod val="75000"/>
                  </a:schemeClr>
                </a:solidFill>
              </a:rPr>
              <a:t> u </a:t>
            </a:r>
            <a:r>
              <a:rPr lang="en-US" sz="2700" b="1" dirty="0" err="1">
                <a:solidFill>
                  <a:schemeClr val="accent2">
                    <a:lumMod val="75000"/>
                  </a:schemeClr>
                </a:solidFill>
              </a:rPr>
              <a:t>otežanim</a:t>
            </a:r>
            <a:r>
              <a:rPr lang="en-US" sz="2700" b="1" dirty="0">
                <a:solidFill>
                  <a:schemeClr val="accent2">
                    <a:lumMod val="75000"/>
                  </a:schemeClr>
                </a:solidFill>
              </a:rPr>
              <a:t> </a:t>
            </a:r>
            <a:r>
              <a:rPr lang="en-US" sz="2700" b="1" dirty="0" err="1">
                <a:solidFill>
                  <a:schemeClr val="accent2">
                    <a:lumMod val="75000"/>
                  </a:schemeClr>
                </a:solidFill>
              </a:rPr>
              <a:t>uvjetima</a:t>
            </a:r>
            <a:r>
              <a:rPr lang="en-US" sz="2700" b="1" dirty="0">
                <a:solidFill>
                  <a:schemeClr val="accent2">
                    <a:lumMod val="75000"/>
                  </a:schemeClr>
                </a:solidFill>
              </a:rPr>
              <a:t> </a:t>
            </a:r>
            <a:r>
              <a:rPr lang="en-US" sz="2700" b="1" dirty="0" err="1">
                <a:solidFill>
                  <a:schemeClr val="accent2">
                    <a:lumMod val="75000"/>
                  </a:schemeClr>
                </a:solidFill>
              </a:rPr>
              <a:t>obrazovanja</a:t>
            </a:r>
            <a:r>
              <a:rPr lang="en-US" sz="2700" b="1" dirty="0">
                <a:solidFill>
                  <a:schemeClr val="accent2">
                    <a:lumMod val="75000"/>
                  </a:schemeClr>
                </a:solidFill>
              </a:rPr>
              <a:t> </a:t>
            </a:r>
            <a:r>
              <a:rPr lang="en-US" sz="2700" b="1" dirty="0" err="1">
                <a:solidFill>
                  <a:schemeClr val="accent2">
                    <a:lumMod val="75000"/>
                  </a:schemeClr>
                </a:solidFill>
              </a:rPr>
              <a:t>uzrokovanim</a:t>
            </a:r>
            <a:r>
              <a:rPr lang="en-US" sz="2700" b="1" dirty="0">
                <a:solidFill>
                  <a:schemeClr val="accent2">
                    <a:lumMod val="75000"/>
                  </a:schemeClr>
                </a:solidFill>
              </a:rPr>
              <a:t> </a:t>
            </a:r>
            <a:r>
              <a:rPr lang="en-US" sz="2700" b="1" dirty="0" err="1">
                <a:solidFill>
                  <a:schemeClr val="accent2">
                    <a:lumMod val="75000"/>
                  </a:schemeClr>
                </a:solidFill>
              </a:rPr>
              <a:t>nepovoljnim</a:t>
            </a:r>
            <a:r>
              <a:rPr lang="en-US" sz="2700" b="1" dirty="0">
                <a:solidFill>
                  <a:schemeClr val="accent2">
                    <a:lumMod val="75000"/>
                  </a:schemeClr>
                </a:solidFill>
              </a:rPr>
              <a:t> </a:t>
            </a:r>
            <a:r>
              <a:rPr lang="en-US" sz="2700" b="1" dirty="0" err="1">
                <a:solidFill>
                  <a:schemeClr val="accent2">
                    <a:lumMod val="75000"/>
                  </a:schemeClr>
                </a:solidFill>
              </a:rPr>
              <a:t>ekonomskim</a:t>
            </a:r>
            <a:r>
              <a:rPr lang="en-US" sz="2700" b="1" dirty="0">
                <a:solidFill>
                  <a:schemeClr val="accent2">
                    <a:lumMod val="75000"/>
                  </a:schemeClr>
                </a:solidFill>
              </a:rPr>
              <a:t>, </a:t>
            </a:r>
            <a:r>
              <a:rPr lang="en-US" sz="2700" b="1" dirty="0" err="1">
                <a:solidFill>
                  <a:schemeClr val="accent2">
                    <a:lumMod val="75000"/>
                  </a:schemeClr>
                </a:solidFill>
              </a:rPr>
              <a:t>socijalnim</a:t>
            </a:r>
            <a:r>
              <a:rPr lang="en-US" sz="2700" b="1" dirty="0">
                <a:solidFill>
                  <a:schemeClr val="accent2">
                    <a:lumMod val="75000"/>
                  </a:schemeClr>
                </a:solidFill>
              </a:rPr>
              <a:t> </a:t>
            </a:r>
            <a:r>
              <a:rPr lang="en-US" sz="2700" b="1" dirty="0" err="1">
                <a:solidFill>
                  <a:schemeClr val="accent2">
                    <a:lumMod val="75000"/>
                  </a:schemeClr>
                </a:solidFill>
              </a:rPr>
              <a:t>te</a:t>
            </a:r>
            <a:r>
              <a:rPr lang="en-US" sz="2700" b="1" dirty="0">
                <a:solidFill>
                  <a:schemeClr val="accent2">
                    <a:lumMod val="75000"/>
                  </a:schemeClr>
                </a:solidFill>
              </a:rPr>
              <a:t> </a:t>
            </a:r>
            <a:r>
              <a:rPr lang="en-US" sz="2700" b="1" dirty="0" err="1">
                <a:solidFill>
                  <a:schemeClr val="accent2">
                    <a:lumMod val="75000"/>
                  </a:schemeClr>
                </a:solidFill>
              </a:rPr>
              <a:t>odgojnim</a:t>
            </a:r>
            <a:r>
              <a:rPr lang="en-US" sz="2700" b="1" dirty="0">
                <a:solidFill>
                  <a:schemeClr val="accent2">
                    <a:lumMod val="75000"/>
                  </a:schemeClr>
                </a:solidFill>
              </a:rPr>
              <a:t> </a:t>
            </a:r>
            <a:r>
              <a:rPr lang="en-US" sz="2700" b="1" dirty="0" err="1">
                <a:solidFill>
                  <a:schemeClr val="accent2">
                    <a:lumMod val="75000"/>
                  </a:schemeClr>
                </a:solidFill>
              </a:rPr>
              <a:t>čimbenicima</a:t>
            </a:r>
            <a:r>
              <a:rPr lang="hr-HR" sz="2800" b="1" dirty="0">
                <a:solidFill>
                  <a:schemeClr val="bg2">
                    <a:lumMod val="50000"/>
                    <a:lumOff val="50000"/>
                  </a:schemeClr>
                </a:solidFill>
              </a:rPr>
              <a:t/>
            </a:r>
            <a:br>
              <a:rPr lang="hr-HR" sz="2800" b="1" dirty="0">
                <a:solidFill>
                  <a:schemeClr val="bg2">
                    <a:lumMod val="50000"/>
                    <a:lumOff val="50000"/>
                  </a:schemeClr>
                </a:solidFill>
              </a:rPr>
            </a:br>
            <a:endParaRPr lang="hr-HR" sz="2800" b="1" dirty="0"/>
          </a:p>
        </p:txBody>
      </p:sp>
      <p:sp>
        <p:nvSpPr>
          <p:cNvPr id="5" name="TekstniOkvir 4"/>
          <p:cNvSpPr txBox="1"/>
          <p:nvPr/>
        </p:nvSpPr>
        <p:spPr>
          <a:xfrm>
            <a:off x="611560" y="1772816"/>
            <a:ext cx="8136904" cy="4062651"/>
          </a:xfrm>
          <a:prstGeom prst="rect">
            <a:avLst/>
          </a:prstGeom>
          <a:noFill/>
        </p:spPr>
        <p:txBody>
          <a:bodyPr wrap="square" rtlCol="0">
            <a:spAutoFit/>
          </a:bodyPr>
          <a:lstStyle/>
          <a:p>
            <a:pPr marL="457200" indent="-457200" fontAlgn="auto">
              <a:spcBef>
                <a:spcPts val="0"/>
              </a:spcBef>
              <a:spcAft>
                <a:spcPts val="0"/>
              </a:spcAft>
              <a:buFontTx/>
              <a:buBlip>
                <a:blip r:embed="rId2"/>
              </a:buBlip>
              <a:defRPr/>
            </a:pPr>
            <a:r>
              <a:rPr lang="hr-HR" sz="2000" dirty="0">
                <a:latin typeface="Bookman Old Style" panose="02050604050505020204" pitchFamily="18" charset="0"/>
              </a:rPr>
              <a:t>Navedenim  kategorijama kandidata dodaje se </a:t>
            </a:r>
            <a:r>
              <a:rPr lang="hr-HR" sz="2000" b="1" dirty="0">
                <a:latin typeface="Bookman Old Style" panose="02050604050505020204" pitchFamily="18" charset="0"/>
              </a:rPr>
              <a:t>jedan bod </a:t>
            </a:r>
            <a:r>
              <a:rPr lang="hr-HR" sz="2000" dirty="0">
                <a:latin typeface="Bookman Old Style" panose="02050604050505020204" pitchFamily="18" charset="0"/>
              </a:rPr>
              <a:t>uz uvjet da posjeduju :</a:t>
            </a:r>
          </a:p>
          <a:p>
            <a:pPr fontAlgn="auto">
              <a:spcBef>
                <a:spcPts val="0"/>
              </a:spcBef>
              <a:spcAft>
                <a:spcPts val="0"/>
              </a:spcAft>
              <a:defRPr/>
            </a:pPr>
            <a:endParaRPr lang="en-US" sz="2000" dirty="0">
              <a:latin typeface="Bookman Old Style" panose="02050604050505020204" pitchFamily="18" charset="0"/>
            </a:endParaRPr>
          </a:p>
          <a:p>
            <a:pPr fontAlgn="auto">
              <a:spcBef>
                <a:spcPts val="0"/>
              </a:spcBef>
              <a:spcAft>
                <a:spcPts val="0"/>
              </a:spcAft>
              <a:defRPr/>
            </a:pPr>
            <a:r>
              <a:rPr lang="hr-HR" sz="2000" dirty="0">
                <a:latin typeface="Bookman Old Style" panose="02050604050505020204" pitchFamily="18" charset="0"/>
              </a:rPr>
              <a:t>-      </a:t>
            </a:r>
            <a:r>
              <a:rPr lang="en-US" sz="2000" dirty="0" err="1">
                <a:latin typeface="Bookman Old Style" panose="02050604050505020204" pitchFamily="18" charset="0"/>
              </a:rPr>
              <a:t>liječničku</a:t>
            </a:r>
            <a:r>
              <a:rPr lang="en-US" sz="2000" dirty="0">
                <a:latin typeface="Bookman Old Style" panose="02050604050505020204" pitchFamily="18" charset="0"/>
              </a:rPr>
              <a:t> </a:t>
            </a:r>
            <a:r>
              <a:rPr lang="en-US" sz="2000" dirty="0" err="1">
                <a:latin typeface="Bookman Old Style" panose="02050604050505020204" pitchFamily="18" charset="0"/>
              </a:rPr>
              <a:t>potvrdu</a:t>
            </a:r>
            <a:r>
              <a:rPr lang="en-US" sz="2000" dirty="0">
                <a:latin typeface="Bookman Old Style" panose="02050604050505020204" pitchFamily="18" charset="0"/>
              </a:rPr>
              <a:t> o </a:t>
            </a:r>
            <a:r>
              <a:rPr lang="en-US" sz="2000" dirty="0" err="1">
                <a:latin typeface="Bookman Old Style" panose="02050604050505020204" pitchFamily="18" charset="0"/>
              </a:rPr>
              <a:t>dugotrajnoj</a:t>
            </a:r>
            <a:r>
              <a:rPr lang="en-US" sz="2000" dirty="0">
                <a:latin typeface="Bookman Old Style" panose="02050604050505020204" pitchFamily="18" charset="0"/>
              </a:rPr>
              <a:t> </a:t>
            </a:r>
            <a:r>
              <a:rPr lang="en-US" sz="2000" dirty="0" err="1">
                <a:latin typeface="Bookman Old Style" panose="02050604050505020204" pitchFamily="18" charset="0"/>
              </a:rPr>
              <a:t>težoj</a:t>
            </a:r>
            <a:r>
              <a:rPr lang="en-US" sz="2000" dirty="0">
                <a:latin typeface="Bookman Old Style" panose="02050604050505020204" pitchFamily="18" charset="0"/>
              </a:rPr>
              <a:t> </a:t>
            </a:r>
            <a:r>
              <a:rPr lang="en-US" sz="2000" dirty="0" err="1">
                <a:latin typeface="Bookman Old Style" panose="02050604050505020204" pitchFamily="18" charset="0"/>
              </a:rPr>
              <a:t>bolesti</a:t>
            </a:r>
            <a:r>
              <a:rPr lang="en-US" sz="2000" dirty="0">
                <a:latin typeface="Bookman Old Style" panose="02050604050505020204" pitchFamily="18" charset="0"/>
              </a:rPr>
              <a:t> </a:t>
            </a:r>
            <a:r>
              <a:rPr lang="en-US" sz="2000" dirty="0" err="1">
                <a:latin typeface="Bookman Old Style" panose="02050604050505020204" pitchFamily="18" charset="0"/>
              </a:rPr>
              <a:t>jednoga</a:t>
            </a:r>
            <a:r>
              <a:rPr lang="en-US" sz="2000" dirty="0">
                <a:latin typeface="Bookman Old Style" panose="02050604050505020204" pitchFamily="18" charset="0"/>
              </a:rPr>
              <a:t> </a:t>
            </a:r>
            <a:r>
              <a:rPr lang="en-US" sz="2000" dirty="0" err="1">
                <a:latin typeface="Bookman Old Style" panose="02050604050505020204" pitchFamily="18" charset="0"/>
              </a:rPr>
              <a:t>i</a:t>
            </a:r>
            <a:r>
              <a:rPr lang="en-US" sz="2000" dirty="0">
                <a:latin typeface="Bookman Old Style" panose="02050604050505020204" pitchFamily="18" charset="0"/>
              </a:rPr>
              <a:t>/</a:t>
            </a:r>
            <a:r>
              <a:rPr lang="en-US" sz="2000" dirty="0" err="1">
                <a:latin typeface="Bookman Old Style" panose="02050604050505020204" pitchFamily="18" charset="0"/>
              </a:rPr>
              <a:t>ili</a:t>
            </a:r>
            <a:r>
              <a:rPr lang="en-US" sz="2000" dirty="0">
                <a:latin typeface="Bookman Old Style" panose="02050604050505020204" pitchFamily="18" charset="0"/>
              </a:rPr>
              <a:t> </a:t>
            </a:r>
            <a:r>
              <a:rPr lang="en-US" sz="2000" dirty="0" err="1" smtClean="0">
                <a:latin typeface="Bookman Old Style" panose="02050604050505020204" pitchFamily="18" charset="0"/>
              </a:rPr>
              <a:t>oba</a:t>
            </a:r>
            <a:r>
              <a:rPr lang="hr-HR" sz="2000" dirty="0">
                <a:latin typeface="Bookman Old Style" panose="02050604050505020204" pitchFamily="18" charset="0"/>
              </a:rPr>
              <a:t> </a:t>
            </a:r>
            <a:r>
              <a:rPr lang="en-US" sz="2000" dirty="0" err="1" smtClean="0">
                <a:latin typeface="Bookman Old Style" panose="02050604050505020204" pitchFamily="18" charset="0"/>
              </a:rPr>
              <a:t>roditelja</a:t>
            </a:r>
            <a:r>
              <a:rPr lang="en-US" sz="2000" dirty="0">
                <a:latin typeface="Bookman Old Style" panose="02050604050505020204" pitchFamily="18" charset="0"/>
              </a:rPr>
              <a:t>; </a:t>
            </a:r>
          </a:p>
          <a:p>
            <a:pPr fontAlgn="auto">
              <a:spcBef>
                <a:spcPts val="0"/>
              </a:spcBef>
              <a:spcAft>
                <a:spcPts val="0"/>
              </a:spcAft>
              <a:buFontTx/>
              <a:buChar char="-"/>
              <a:defRPr/>
            </a:pPr>
            <a:r>
              <a:rPr lang="hr-HR" sz="2000" dirty="0">
                <a:latin typeface="Bookman Old Style" panose="02050604050505020204" pitchFamily="18" charset="0"/>
              </a:rPr>
              <a:t>      </a:t>
            </a:r>
            <a:r>
              <a:rPr lang="en-US" sz="2000" dirty="0" err="1">
                <a:latin typeface="Bookman Old Style" panose="02050604050505020204" pitchFamily="18" charset="0"/>
              </a:rPr>
              <a:t>potvrdu</a:t>
            </a:r>
            <a:r>
              <a:rPr lang="en-US" sz="2000" dirty="0">
                <a:latin typeface="Bookman Old Style" panose="02050604050505020204" pitchFamily="18" charset="0"/>
              </a:rPr>
              <a:t> o </a:t>
            </a:r>
            <a:r>
              <a:rPr lang="en-US" sz="2000" dirty="0" err="1">
                <a:latin typeface="Bookman Old Style" panose="02050604050505020204" pitchFamily="18" charset="0"/>
              </a:rPr>
              <a:t>dugotrajnoj</a:t>
            </a:r>
            <a:r>
              <a:rPr lang="en-US" sz="2000" dirty="0">
                <a:latin typeface="Bookman Old Style" panose="02050604050505020204" pitchFamily="18" charset="0"/>
              </a:rPr>
              <a:t> </a:t>
            </a:r>
            <a:r>
              <a:rPr lang="en-US" sz="2000" dirty="0" err="1">
                <a:latin typeface="Bookman Old Style" panose="02050604050505020204" pitchFamily="18" charset="0"/>
              </a:rPr>
              <a:t>nezaposlenosti</a:t>
            </a:r>
            <a:r>
              <a:rPr lang="en-US" sz="2000" dirty="0">
                <a:latin typeface="Bookman Old Style" panose="02050604050505020204" pitchFamily="18" charset="0"/>
              </a:rPr>
              <a:t> </a:t>
            </a:r>
            <a:r>
              <a:rPr lang="en-US" sz="2000" dirty="0" err="1">
                <a:latin typeface="Bookman Old Style" panose="02050604050505020204" pitchFamily="18" charset="0"/>
              </a:rPr>
              <a:t>oba</a:t>
            </a:r>
            <a:r>
              <a:rPr lang="en-US" sz="2000" dirty="0">
                <a:latin typeface="Bookman Old Style" panose="02050604050505020204" pitchFamily="18" charset="0"/>
              </a:rPr>
              <a:t> </a:t>
            </a:r>
            <a:r>
              <a:rPr lang="en-US" sz="2000" dirty="0" err="1">
                <a:latin typeface="Bookman Old Style" panose="02050604050505020204" pitchFamily="18" charset="0"/>
              </a:rPr>
              <a:t>roditelja</a:t>
            </a:r>
            <a:r>
              <a:rPr lang="en-US" sz="2000" dirty="0">
                <a:latin typeface="Bookman Old Style" panose="02050604050505020204" pitchFamily="18" charset="0"/>
              </a:rPr>
              <a:t> </a:t>
            </a:r>
            <a:r>
              <a:rPr lang="en-US" sz="2000" dirty="0" err="1">
                <a:latin typeface="Bookman Old Style" panose="02050604050505020204" pitchFamily="18" charset="0"/>
              </a:rPr>
              <a:t>iz</a:t>
            </a:r>
            <a:r>
              <a:rPr lang="en-US" sz="2000" dirty="0">
                <a:latin typeface="Bookman Old Style" panose="02050604050505020204" pitchFamily="18" charset="0"/>
              </a:rPr>
              <a:t> </a:t>
            </a:r>
            <a:r>
              <a:rPr lang="en-US" sz="2000" dirty="0" err="1">
                <a:latin typeface="Bookman Old Style" panose="02050604050505020204" pitchFamily="18" charset="0"/>
              </a:rPr>
              <a:t>područnoga</a:t>
            </a:r>
            <a:r>
              <a:rPr lang="en-US" sz="2000" dirty="0">
                <a:latin typeface="Bookman Old Style" panose="02050604050505020204" pitchFamily="18" charset="0"/>
              </a:rPr>
              <a:t> </a:t>
            </a:r>
            <a:r>
              <a:rPr lang="en-US" sz="2000" dirty="0" err="1">
                <a:latin typeface="Bookman Old Style" panose="02050604050505020204" pitchFamily="18" charset="0"/>
              </a:rPr>
              <a:t>ureda</a:t>
            </a:r>
            <a:r>
              <a:rPr lang="en-US" sz="2000" dirty="0">
                <a:latin typeface="Bookman Old Style" panose="02050604050505020204" pitchFamily="18" charset="0"/>
              </a:rPr>
              <a:t> </a:t>
            </a:r>
            <a:r>
              <a:rPr lang="en-US" sz="2000" dirty="0" err="1" smtClean="0">
                <a:latin typeface="Bookman Old Style" panose="02050604050505020204" pitchFamily="18" charset="0"/>
              </a:rPr>
              <a:t>Hrvatskoga</a:t>
            </a:r>
            <a:r>
              <a:rPr lang="en-US" sz="2000" dirty="0" smtClean="0">
                <a:latin typeface="Bookman Old Style" panose="02050604050505020204" pitchFamily="18" charset="0"/>
              </a:rPr>
              <a:t> </a:t>
            </a:r>
            <a:r>
              <a:rPr lang="en-US" sz="2000" dirty="0" err="1">
                <a:latin typeface="Bookman Old Style" panose="02050604050505020204" pitchFamily="18" charset="0"/>
              </a:rPr>
              <a:t>zavoda</a:t>
            </a:r>
            <a:r>
              <a:rPr lang="en-US" sz="2000" dirty="0">
                <a:latin typeface="Bookman Old Style" panose="02050604050505020204" pitchFamily="18" charset="0"/>
              </a:rPr>
              <a:t> </a:t>
            </a:r>
            <a:r>
              <a:rPr lang="en-US" sz="2000" dirty="0" err="1">
                <a:latin typeface="Bookman Old Style" panose="02050604050505020204" pitchFamily="18" charset="0"/>
              </a:rPr>
              <a:t>za</a:t>
            </a:r>
            <a:r>
              <a:rPr lang="en-US" sz="2000" dirty="0">
                <a:latin typeface="Bookman Old Style" panose="02050604050505020204" pitchFamily="18" charset="0"/>
              </a:rPr>
              <a:t> </a:t>
            </a:r>
            <a:r>
              <a:rPr lang="en-US" sz="2000" dirty="0" err="1">
                <a:latin typeface="Bookman Old Style" panose="02050604050505020204" pitchFamily="18" charset="0"/>
              </a:rPr>
              <a:t>zapošljavanje</a:t>
            </a:r>
            <a:r>
              <a:rPr lang="en-US" sz="2000" dirty="0">
                <a:latin typeface="Bookman Old Style" panose="02050604050505020204" pitchFamily="18" charset="0"/>
              </a:rPr>
              <a:t>; </a:t>
            </a:r>
          </a:p>
          <a:p>
            <a:pPr fontAlgn="auto">
              <a:spcBef>
                <a:spcPts val="0"/>
              </a:spcBef>
              <a:spcAft>
                <a:spcPts val="0"/>
              </a:spcAft>
              <a:buFontTx/>
              <a:buChar char="-"/>
              <a:defRPr/>
            </a:pPr>
            <a:r>
              <a:rPr lang="hr-HR" sz="2000" dirty="0">
                <a:latin typeface="Bookman Old Style" panose="02050604050505020204" pitchFamily="18" charset="0"/>
              </a:rPr>
              <a:t>      </a:t>
            </a:r>
            <a:r>
              <a:rPr lang="en-US" sz="2000" dirty="0" err="1">
                <a:latin typeface="Bookman Old Style" panose="02050604050505020204" pitchFamily="18" charset="0"/>
              </a:rPr>
              <a:t>potvrdu</a:t>
            </a:r>
            <a:r>
              <a:rPr lang="en-US" sz="2000" dirty="0">
                <a:latin typeface="Bookman Old Style" panose="02050604050505020204" pitchFamily="18" charset="0"/>
              </a:rPr>
              <a:t> o </a:t>
            </a:r>
            <a:r>
              <a:rPr lang="en-US" sz="2000" dirty="0" err="1">
                <a:latin typeface="Bookman Old Style" panose="02050604050505020204" pitchFamily="18" charset="0"/>
              </a:rPr>
              <a:t>korištenju</a:t>
            </a:r>
            <a:r>
              <a:rPr lang="en-US" sz="2000" dirty="0">
                <a:latin typeface="Bookman Old Style" panose="02050604050505020204" pitchFamily="18" charset="0"/>
              </a:rPr>
              <a:t> </a:t>
            </a:r>
            <a:r>
              <a:rPr lang="en-US" sz="2000" dirty="0" err="1">
                <a:latin typeface="Bookman Old Style" panose="02050604050505020204" pitchFamily="18" charset="0"/>
              </a:rPr>
              <a:t>socijalne</a:t>
            </a:r>
            <a:r>
              <a:rPr lang="en-US" sz="2000" dirty="0">
                <a:latin typeface="Bookman Old Style" panose="02050604050505020204" pitchFamily="18" charset="0"/>
              </a:rPr>
              <a:t> </a:t>
            </a:r>
            <a:r>
              <a:rPr lang="en-US" sz="2000" dirty="0" err="1">
                <a:latin typeface="Bookman Old Style" panose="02050604050505020204" pitchFamily="18" charset="0"/>
              </a:rPr>
              <a:t>pomoći</a:t>
            </a:r>
            <a:r>
              <a:rPr lang="en-US" sz="2000" dirty="0">
                <a:latin typeface="Bookman Old Style" panose="02050604050505020204" pitchFamily="18" charset="0"/>
              </a:rPr>
              <a:t>; </a:t>
            </a:r>
            <a:r>
              <a:rPr lang="en-US" sz="2000" dirty="0" err="1">
                <a:latin typeface="Bookman Old Style" panose="02050604050505020204" pitchFamily="18" charset="0"/>
              </a:rPr>
              <a:t>rješenje</a:t>
            </a:r>
            <a:r>
              <a:rPr lang="en-US" sz="2000" dirty="0">
                <a:latin typeface="Bookman Old Style" panose="02050604050505020204" pitchFamily="18" charset="0"/>
              </a:rPr>
              <a:t> </a:t>
            </a:r>
            <a:r>
              <a:rPr lang="en-US" sz="2000" dirty="0" err="1">
                <a:latin typeface="Bookman Old Style" panose="02050604050505020204" pitchFamily="18" charset="0"/>
              </a:rPr>
              <a:t>ili</a:t>
            </a:r>
            <a:r>
              <a:rPr lang="en-US" sz="2000" dirty="0">
                <a:latin typeface="Bookman Old Style" panose="02050604050505020204" pitchFamily="18" charset="0"/>
              </a:rPr>
              <a:t> </a:t>
            </a:r>
            <a:r>
              <a:rPr lang="en-US" sz="2000" dirty="0" err="1">
                <a:latin typeface="Bookman Old Style" panose="02050604050505020204" pitchFamily="18" charset="0"/>
              </a:rPr>
              <a:t>drugi</a:t>
            </a:r>
            <a:r>
              <a:rPr lang="en-US" sz="2000" dirty="0">
                <a:latin typeface="Bookman Old Style" panose="02050604050505020204" pitchFamily="18" charset="0"/>
              </a:rPr>
              <a:t> </a:t>
            </a:r>
            <a:r>
              <a:rPr lang="en-US" sz="2000" dirty="0" err="1">
                <a:latin typeface="Bookman Old Style" panose="02050604050505020204" pitchFamily="18" charset="0"/>
              </a:rPr>
              <a:t>upravni</a:t>
            </a:r>
            <a:r>
              <a:rPr lang="en-US" sz="2000" dirty="0">
                <a:latin typeface="Bookman Old Style" panose="02050604050505020204" pitchFamily="18" charset="0"/>
              </a:rPr>
              <a:t> </a:t>
            </a:r>
            <a:r>
              <a:rPr lang="en-US" sz="2000" dirty="0" err="1">
                <a:latin typeface="Bookman Old Style" panose="02050604050505020204" pitchFamily="18" charset="0"/>
              </a:rPr>
              <a:t>akt</a:t>
            </a:r>
            <a:r>
              <a:rPr lang="en-US" sz="2000" dirty="0">
                <a:latin typeface="Bookman Old Style" panose="02050604050505020204" pitchFamily="18" charset="0"/>
              </a:rPr>
              <a:t> </a:t>
            </a:r>
            <a:r>
              <a:rPr lang="en-US" sz="2000" dirty="0" err="1">
                <a:latin typeface="Bookman Old Style" panose="02050604050505020204" pitchFamily="18" charset="0"/>
              </a:rPr>
              <a:t>centra</a:t>
            </a:r>
            <a:r>
              <a:rPr lang="en-US" sz="2000" dirty="0">
                <a:latin typeface="Bookman Old Style" panose="02050604050505020204" pitchFamily="18" charset="0"/>
              </a:rPr>
              <a:t> </a:t>
            </a:r>
            <a:r>
              <a:rPr lang="en-US" sz="2000" dirty="0" err="1" smtClean="0">
                <a:latin typeface="Bookman Old Style" panose="02050604050505020204" pitchFamily="18" charset="0"/>
              </a:rPr>
              <a:t>za</a:t>
            </a:r>
            <a:r>
              <a:rPr lang="hr-HR" sz="2000" dirty="0" smtClean="0">
                <a:latin typeface="Bookman Old Style" panose="02050604050505020204" pitchFamily="18" charset="0"/>
              </a:rPr>
              <a:t> </a:t>
            </a:r>
            <a:r>
              <a:rPr lang="en-US" sz="2000" dirty="0" err="1">
                <a:latin typeface="Bookman Old Style" panose="02050604050505020204" pitchFamily="18" charset="0"/>
              </a:rPr>
              <a:t>socijalnu</a:t>
            </a:r>
            <a:r>
              <a:rPr lang="en-US" sz="2000" dirty="0">
                <a:latin typeface="Bookman Old Style" panose="02050604050505020204" pitchFamily="18" charset="0"/>
              </a:rPr>
              <a:t> </a:t>
            </a:r>
            <a:r>
              <a:rPr lang="en-US" sz="2000" dirty="0" err="1">
                <a:latin typeface="Bookman Old Style" panose="02050604050505020204" pitchFamily="18" charset="0"/>
              </a:rPr>
              <a:t>skrb</a:t>
            </a:r>
            <a:endParaRPr lang="en-US" sz="2000" dirty="0">
              <a:latin typeface="Bookman Old Style" panose="02050604050505020204" pitchFamily="18" charset="0"/>
            </a:endParaRPr>
          </a:p>
          <a:p>
            <a:pPr fontAlgn="auto">
              <a:spcBef>
                <a:spcPts val="0"/>
              </a:spcBef>
              <a:spcAft>
                <a:spcPts val="0"/>
              </a:spcAft>
              <a:defRPr/>
            </a:pPr>
            <a:r>
              <a:rPr lang="hr-HR" sz="2000" dirty="0">
                <a:latin typeface="Bookman Old Style" panose="02050604050505020204" pitchFamily="18" charset="0"/>
              </a:rPr>
              <a:t>-     </a:t>
            </a:r>
            <a:r>
              <a:rPr lang="en-US" sz="2000" dirty="0">
                <a:latin typeface="Bookman Old Style" panose="02050604050505020204" pitchFamily="18" charset="0"/>
              </a:rPr>
              <a:t> </a:t>
            </a:r>
            <a:r>
              <a:rPr lang="en-US" sz="2000" dirty="0" err="1">
                <a:latin typeface="Bookman Old Style" panose="02050604050505020204" pitchFamily="18" charset="0"/>
              </a:rPr>
              <a:t>potvrdu</a:t>
            </a:r>
            <a:r>
              <a:rPr lang="en-US" sz="2000" dirty="0">
                <a:latin typeface="Bookman Old Style" panose="02050604050505020204" pitchFamily="18" charset="0"/>
              </a:rPr>
              <a:t> o </a:t>
            </a:r>
            <a:r>
              <a:rPr lang="en-US" sz="2000" dirty="0" err="1">
                <a:latin typeface="Bookman Old Style" panose="02050604050505020204" pitchFamily="18" charset="0"/>
              </a:rPr>
              <a:t>smrti</a:t>
            </a:r>
            <a:r>
              <a:rPr lang="en-US" sz="2000" dirty="0">
                <a:latin typeface="Bookman Old Style" panose="02050604050505020204" pitchFamily="18" charset="0"/>
              </a:rPr>
              <a:t> </a:t>
            </a:r>
            <a:r>
              <a:rPr lang="en-US" sz="2000" dirty="0" err="1">
                <a:latin typeface="Bookman Old Style" panose="02050604050505020204" pitchFamily="18" charset="0"/>
              </a:rPr>
              <a:t>roditelja</a:t>
            </a:r>
            <a:r>
              <a:rPr lang="en-US" sz="2000" dirty="0">
                <a:latin typeface="Bookman Old Style" panose="02050604050505020204" pitchFamily="18" charset="0"/>
              </a:rPr>
              <a:t> (</a:t>
            </a:r>
            <a:r>
              <a:rPr lang="en-US" sz="2000" dirty="0" err="1">
                <a:latin typeface="Bookman Old Style" panose="02050604050505020204" pitchFamily="18" charset="0"/>
              </a:rPr>
              <a:t>preslika</a:t>
            </a:r>
            <a:r>
              <a:rPr lang="en-US" sz="2000" dirty="0">
                <a:latin typeface="Bookman Old Style" panose="02050604050505020204" pitchFamily="18" charset="0"/>
              </a:rPr>
              <a:t> </a:t>
            </a:r>
            <a:r>
              <a:rPr lang="en-US" sz="2000" dirty="0" err="1">
                <a:latin typeface="Bookman Old Style" panose="02050604050505020204" pitchFamily="18" charset="0"/>
              </a:rPr>
              <a:t>smrtovnice</a:t>
            </a:r>
            <a:r>
              <a:rPr lang="en-US" sz="2000" dirty="0">
                <a:latin typeface="Bookman Old Style" panose="02050604050505020204" pitchFamily="18" charset="0"/>
              </a:rPr>
              <a:t>); </a:t>
            </a:r>
          </a:p>
          <a:p>
            <a:pPr fontAlgn="auto">
              <a:spcBef>
                <a:spcPts val="0"/>
              </a:spcBef>
              <a:spcAft>
                <a:spcPts val="0"/>
              </a:spcAft>
              <a:buFontTx/>
              <a:buChar char="-"/>
              <a:defRPr/>
            </a:pPr>
            <a:r>
              <a:rPr lang="hr-HR" sz="2000" dirty="0">
                <a:latin typeface="Bookman Old Style" panose="02050604050505020204" pitchFamily="18" charset="0"/>
              </a:rPr>
              <a:t>      </a:t>
            </a:r>
            <a:r>
              <a:rPr lang="en-US" sz="2000" dirty="0" err="1">
                <a:latin typeface="Bookman Old Style" panose="02050604050505020204" pitchFamily="18" charset="0"/>
              </a:rPr>
              <a:t>potvrdu</a:t>
            </a:r>
            <a:r>
              <a:rPr lang="en-US" sz="2000" dirty="0">
                <a:latin typeface="Bookman Old Style" panose="02050604050505020204" pitchFamily="18" charset="0"/>
              </a:rPr>
              <a:t> </a:t>
            </a:r>
            <a:r>
              <a:rPr lang="en-US" sz="2000" dirty="0" err="1">
                <a:latin typeface="Bookman Old Style" panose="02050604050505020204" pitchFamily="18" charset="0"/>
              </a:rPr>
              <a:t>nadležnoga</a:t>
            </a:r>
            <a:r>
              <a:rPr lang="en-US" sz="2000" dirty="0">
                <a:latin typeface="Bookman Old Style" panose="02050604050505020204" pitchFamily="18" charset="0"/>
              </a:rPr>
              <a:t> </a:t>
            </a:r>
            <a:r>
              <a:rPr lang="en-US" sz="2000" dirty="0" err="1">
                <a:latin typeface="Bookman Old Style" panose="02050604050505020204" pitchFamily="18" charset="0"/>
              </a:rPr>
              <a:t>centra</a:t>
            </a:r>
            <a:r>
              <a:rPr lang="en-US" sz="2000" dirty="0">
                <a:latin typeface="Bookman Old Style" panose="02050604050505020204" pitchFamily="18" charset="0"/>
              </a:rPr>
              <a:t> </a:t>
            </a:r>
            <a:r>
              <a:rPr lang="en-US" sz="2000" dirty="0" err="1">
                <a:latin typeface="Bookman Old Style" panose="02050604050505020204" pitchFamily="18" charset="0"/>
              </a:rPr>
              <a:t>za</a:t>
            </a:r>
            <a:r>
              <a:rPr lang="en-US" sz="2000" dirty="0">
                <a:latin typeface="Bookman Old Style" panose="02050604050505020204" pitchFamily="18" charset="0"/>
              </a:rPr>
              <a:t> </a:t>
            </a:r>
            <a:r>
              <a:rPr lang="en-US" sz="2000" dirty="0" err="1">
                <a:latin typeface="Bookman Old Style" panose="02050604050505020204" pitchFamily="18" charset="0"/>
              </a:rPr>
              <a:t>socijalnu</a:t>
            </a:r>
            <a:r>
              <a:rPr lang="en-US" sz="2000" dirty="0">
                <a:latin typeface="Bookman Old Style" panose="02050604050505020204" pitchFamily="18" charset="0"/>
              </a:rPr>
              <a:t> </a:t>
            </a:r>
            <a:r>
              <a:rPr lang="en-US" sz="2000" dirty="0" err="1">
                <a:latin typeface="Bookman Old Style" panose="02050604050505020204" pitchFamily="18" charset="0"/>
              </a:rPr>
              <a:t>skrb</a:t>
            </a:r>
            <a:r>
              <a:rPr lang="en-US" sz="2000" dirty="0">
                <a:latin typeface="Bookman Old Style" panose="02050604050505020204" pitchFamily="18" charset="0"/>
              </a:rPr>
              <a:t> da je </a:t>
            </a:r>
            <a:r>
              <a:rPr lang="en-US" sz="2000" dirty="0" err="1">
                <a:latin typeface="Bookman Old Style" panose="02050604050505020204" pitchFamily="18" charset="0"/>
              </a:rPr>
              <a:t>kandidat</a:t>
            </a:r>
            <a:r>
              <a:rPr lang="en-US" sz="2000" dirty="0">
                <a:latin typeface="Bookman Old Style" panose="02050604050505020204" pitchFamily="18" charset="0"/>
              </a:rPr>
              <a:t> </a:t>
            </a:r>
            <a:r>
              <a:rPr lang="en-US" sz="2000" dirty="0" err="1">
                <a:latin typeface="Bookman Old Style" panose="02050604050505020204" pitchFamily="18" charset="0"/>
              </a:rPr>
              <a:t>korisnik</a:t>
            </a:r>
            <a:r>
              <a:rPr lang="en-US" sz="2000" dirty="0">
                <a:latin typeface="Bookman Old Style" panose="02050604050505020204" pitchFamily="18" charset="0"/>
              </a:rPr>
              <a:t> </a:t>
            </a:r>
            <a:r>
              <a:rPr lang="en-US" sz="2000" dirty="0" err="1">
                <a:latin typeface="Bookman Old Style" panose="02050604050505020204" pitchFamily="18" charset="0"/>
              </a:rPr>
              <a:t>socijalne</a:t>
            </a:r>
            <a:r>
              <a:rPr lang="en-US" sz="2000" dirty="0">
                <a:latin typeface="Bookman Old Style" panose="02050604050505020204" pitchFamily="18" charset="0"/>
              </a:rPr>
              <a:t> </a:t>
            </a:r>
            <a:r>
              <a:rPr lang="en-US" sz="2000" dirty="0" err="1" smtClean="0">
                <a:latin typeface="Bookman Old Style" panose="02050604050505020204" pitchFamily="18" charset="0"/>
              </a:rPr>
              <a:t>skrbi</a:t>
            </a:r>
            <a:r>
              <a:rPr lang="en-US" sz="2000" dirty="0">
                <a:latin typeface="Bookman Old Style" panose="02050604050505020204" pitchFamily="18" charset="0"/>
              </a:rPr>
              <a:t>. </a:t>
            </a:r>
          </a:p>
          <a:p>
            <a:endParaRPr lang="hr-HR" dirty="0"/>
          </a:p>
        </p:txBody>
      </p:sp>
    </p:spTree>
    <p:extLst>
      <p:ext uri="{BB962C8B-B14F-4D97-AF65-F5344CB8AC3E}">
        <p14:creationId xmlns:p14="http://schemas.microsoft.com/office/powerpoint/2010/main" xmlns="" val="9106159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1520" y="188640"/>
            <a:ext cx="9144000" cy="990600"/>
          </a:xfrm>
        </p:spPr>
        <p:txBody>
          <a:bodyPr>
            <a:noAutofit/>
          </a:bodyPr>
          <a:lstStyle/>
          <a:p>
            <a:pPr algn="ctr" eaLnBrk="1" hangingPunct="1"/>
            <a:r>
              <a:rPr lang="hr-HR" sz="3200" b="1" dirty="0" smtClean="0">
                <a:solidFill>
                  <a:schemeClr val="accent2">
                    <a:lumMod val="75000"/>
                  </a:schemeClr>
                </a:solidFill>
                <a:latin typeface="Bookman Old Style" panose="02050604050505020204" pitchFamily="18" charset="0"/>
              </a:rPr>
              <a:t>Minimalni bodovni prag</a:t>
            </a:r>
          </a:p>
        </p:txBody>
      </p:sp>
      <p:sp>
        <p:nvSpPr>
          <p:cNvPr id="19459" name="Rectangle 3"/>
          <p:cNvSpPr>
            <a:spLocks noGrp="1" noChangeArrowheads="1"/>
          </p:cNvSpPr>
          <p:nvPr>
            <p:ph sz="quarter" idx="1"/>
          </p:nvPr>
        </p:nvSpPr>
        <p:spPr>
          <a:xfrm>
            <a:off x="539552" y="1988840"/>
            <a:ext cx="8153400" cy="4495800"/>
          </a:xfrm>
        </p:spPr>
        <p:txBody>
          <a:bodyPr>
            <a:normAutofit/>
          </a:bodyPr>
          <a:lstStyle/>
          <a:p>
            <a:pPr eaLnBrk="1" hangingPunct="1">
              <a:lnSpc>
                <a:spcPct val="90000"/>
              </a:lnSpc>
            </a:pPr>
            <a:r>
              <a:rPr lang="hr-HR" sz="2400" dirty="0" smtClean="0">
                <a:latin typeface="Bookman Old Style" panose="02050604050505020204" pitchFamily="18" charset="0"/>
              </a:rPr>
              <a:t>Za programe obrazovanja od najmanje četiri godine škola </a:t>
            </a:r>
            <a:r>
              <a:rPr lang="hr-HR" sz="2400" b="1" dirty="0" smtClean="0">
                <a:latin typeface="Bookman Old Style" panose="02050604050505020204" pitchFamily="18" charset="0"/>
              </a:rPr>
              <a:t>može utvrditi minimalni broj bodova </a:t>
            </a:r>
            <a:r>
              <a:rPr lang="hr-HR" sz="2400" dirty="0" smtClean="0">
                <a:latin typeface="Bookman Old Style" panose="02050604050505020204" pitchFamily="18" charset="0"/>
              </a:rPr>
              <a:t>potrebnih za prijavu kandidata za upis.</a:t>
            </a:r>
          </a:p>
          <a:p>
            <a:pPr eaLnBrk="1" hangingPunct="1">
              <a:lnSpc>
                <a:spcPct val="90000"/>
              </a:lnSpc>
            </a:pPr>
            <a:r>
              <a:rPr lang="hr-HR" sz="2400" dirty="0" smtClean="0">
                <a:latin typeface="Bookman Old Style" panose="02050604050505020204" pitchFamily="18" charset="0"/>
              </a:rPr>
              <a:t>Za programe obrazovanje za stjecanje strukovne kvalifikacije u trajanju od tri godine i programe obrazovanja za vezane obrte te za programe obrazovanja koji traju manje od tri godine, a najmanje godinu dana, </a:t>
            </a:r>
            <a:r>
              <a:rPr lang="hr-HR" sz="2400" b="1" dirty="0" smtClean="0">
                <a:latin typeface="Bookman Old Style" panose="02050604050505020204" pitchFamily="18" charset="0"/>
              </a:rPr>
              <a:t>ne utvrđuje se minimalni broj bodova</a:t>
            </a:r>
            <a:r>
              <a:rPr lang="hr-HR" sz="2400" dirty="0" smtClean="0">
                <a:latin typeface="Bookman Old Style" panose="02050604050505020204" pitchFamily="18" charset="0"/>
              </a:rPr>
              <a:t> potrebnih za prijavu.</a:t>
            </a:r>
          </a:p>
        </p:txBody>
      </p:sp>
    </p:spTree>
    <p:extLst>
      <p:ext uri="{BB962C8B-B14F-4D97-AF65-F5344CB8AC3E}">
        <p14:creationId xmlns:p14="http://schemas.microsoft.com/office/powerpoint/2010/main" xmlns="" val="40096622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15416"/>
            <a:ext cx="8640960" cy="1143000"/>
          </a:xfrm>
        </p:spPr>
        <p:txBody>
          <a:bodyPr>
            <a:normAutofit fontScale="90000"/>
          </a:bodyPr>
          <a:lstStyle/>
          <a:p>
            <a:r>
              <a:rPr lang="hr-HR" sz="3600" b="1" dirty="0" smtClean="0">
                <a:solidFill>
                  <a:schemeClr val="accent2">
                    <a:lumMod val="75000"/>
                  </a:schemeClr>
                </a:solidFill>
                <a:latin typeface="Bookman Old Style" panose="02050604050505020204" pitchFamily="18" charset="0"/>
              </a:rPr>
              <a:t>Postupci prijava i upisa u srednje škole </a:t>
            </a:r>
            <a:endParaRPr lang="hr-HR" sz="3600" b="1" dirty="0">
              <a:solidFill>
                <a:schemeClr val="accent2">
                  <a:lumMod val="75000"/>
                </a:schemeClr>
              </a:solidFill>
              <a:latin typeface="Bookman Old Style" panose="02050604050505020204" pitchFamily="18" charset="0"/>
            </a:endParaRPr>
          </a:p>
        </p:txBody>
      </p:sp>
      <p:pic>
        <p:nvPicPr>
          <p:cNvPr id="4098" name="Picture 2"/>
          <p:cNvPicPr>
            <a:picLocks noGrp="1" noChangeAspect="1" noChangeArrowheads="1"/>
          </p:cNvPicPr>
          <p:nvPr>
            <p:ph type="tbl" idx="1"/>
          </p:nvPr>
        </p:nvPicPr>
        <p:blipFill>
          <a:blip r:embed="rId2" cstate="print">
            <a:extLst>
              <a:ext uri="{28A0092B-C50C-407E-A947-70E740481C1C}">
                <a14:useLocalDpi xmlns:a14="http://schemas.microsoft.com/office/drawing/2010/main" xmlns="" val="0"/>
              </a:ext>
            </a:extLst>
          </a:blip>
          <a:stretch>
            <a:fillRect/>
          </a:stretch>
        </p:blipFill>
        <p:spPr bwMode="auto">
          <a:xfrm>
            <a:off x="539552" y="692696"/>
            <a:ext cx="8064896" cy="6165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75089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228600"/>
            <a:ext cx="9144000" cy="990600"/>
          </a:xfrm>
        </p:spPr>
        <p:txBody>
          <a:bodyPr>
            <a:normAutofit fontScale="90000"/>
          </a:bodyPr>
          <a:lstStyle/>
          <a:p>
            <a:pPr algn="ctr"/>
            <a:r>
              <a:rPr lang="hr-HR" sz="4000" b="1" dirty="0">
                <a:solidFill>
                  <a:schemeClr val="accent2">
                    <a:lumMod val="75000"/>
                  </a:schemeClr>
                </a:solidFill>
              </a:rPr>
              <a:t>Nacionalni informacijski sustav prijava i upisa u srednje škole </a:t>
            </a:r>
            <a:endParaRPr lang="hr-HR" b="1" dirty="0">
              <a:solidFill>
                <a:schemeClr val="accent2">
                  <a:lumMod val="75000"/>
                </a:schemeClr>
              </a:solidFill>
            </a:endParaRPr>
          </a:p>
        </p:txBody>
      </p:sp>
      <p:sp>
        <p:nvSpPr>
          <p:cNvPr id="4" name="TekstniOkvir 3"/>
          <p:cNvSpPr txBox="1"/>
          <p:nvPr/>
        </p:nvSpPr>
        <p:spPr>
          <a:xfrm>
            <a:off x="683568" y="1916832"/>
            <a:ext cx="8064896"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r-HR" sz="2400" b="1" dirty="0" smtClean="0">
                <a:solidFill>
                  <a:schemeClr val="accent2"/>
                </a:solidFill>
                <a:latin typeface="Bookman Old Style" panose="02050604050505020204" pitchFamily="18" charset="0"/>
                <a:hlinkClick r:id="rId2"/>
              </a:rPr>
              <a:t>www.upisi.hr</a:t>
            </a:r>
            <a:r>
              <a:rPr lang="hr-HR" sz="2400" b="1" dirty="0" smtClean="0">
                <a:solidFill>
                  <a:schemeClr val="accent2"/>
                </a:solidFill>
                <a:latin typeface="Bookman Old Style" panose="02050604050505020204" pitchFamily="18" charset="0"/>
              </a:rPr>
              <a:t> </a:t>
            </a:r>
            <a:endParaRPr lang="hr-HR" sz="2400" b="1" dirty="0">
              <a:solidFill>
                <a:schemeClr val="accent2"/>
              </a:solidFill>
              <a:latin typeface="Bookman Old Style" panose="02050604050505020204" pitchFamily="18" charset="0"/>
            </a:endParaRPr>
          </a:p>
          <a:p>
            <a:pPr marL="285750" indent="-285750">
              <a:lnSpc>
                <a:spcPct val="150000"/>
              </a:lnSpc>
              <a:buFont typeface="Arial" panose="020B0604020202020204" pitchFamily="34" charset="0"/>
              <a:buChar char="•"/>
            </a:pPr>
            <a:r>
              <a:rPr lang="hr-HR" sz="2400" dirty="0">
                <a:latin typeface="Bookman Old Style" panose="02050604050505020204" pitchFamily="18" charset="0"/>
              </a:rPr>
              <a:t>svaki učenik dobiva svoj </a:t>
            </a:r>
            <a:r>
              <a:rPr lang="hr-HR" sz="2400" b="1" dirty="0">
                <a:latin typeface="Bookman Old Style" panose="02050604050505020204" pitchFamily="18" charset="0"/>
              </a:rPr>
              <a:t>elektronički identitet</a:t>
            </a:r>
            <a:r>
              <a:rPr lang="hr-HR" sz="2400" dirty="0">
                <a:latin typeface="Bookman Old Style" panose="02050604050505020204" pitchFamily="18" charset="0"/>
              </a:rPr>
              <a:t>- korisničko ime, lozinka, PIN</a:t>
            </a:r>
          </a:p>
          <a:p>
            <a:pPr marL="285750" indent="-285750">
              <a:lnSpc>
                <a:spcPct val="150000"/>
              </a:lnSpc>
              <a:buFont typeface="Arial" panose="020B0604020202020204" pitchFamily="34" charset="0"/>
              <a:buChar char="•"/>
            </a:pPr>
            <a:r>
              <a:rPr lang="hr-HR" sz="2400" dirty="0">
                <a:latin typeface="Bookman Old Style" panose="02050604050505020204" pitchFamily="18" charset="0"/>
              </a:rPr>
              <a:t>prijava od 25. svibnja </a:t>
            </a:r>
          </a:p>
          <a:p>
            <a:pPr marL="285750" indent="-285750">
              <a:lnSpc>
                <a:spcPct val="150000"/>
              </a:lnSpc>
              <a:buFont typeface="Arial" panose="020B0604020202020204" pitchFamily="34" charset="0"/>
              <a:buChar char="•"/>
            </a:pPr>
            <a:r>
              <a:rPr lang="hr-HR" sz="2400" dirty="0">
                <a:latin typeface="Bookman Old Style" panose="02050604050505020204" pitchFamily="18" charset="0"/>
              </a:rPr>
              <a:t>provjera ocjena i osobnih podataka </a:t>
            </a:r>
          </a:p>
          <a:p>
            <a:pPr marL="285750" indent="-285750">
              <a:lnSpc>
                <a:spcPct val="150000"/>
              </a:lnSpc>
              <a:buFont typeface="Arial" panose="020B0604020202020204" pitchFamily="34" charset="0"/>
              <a:buChar char="•"/>
            </a:pPr>
            <a:r>
              <a:rPr lang="hr-HR" sz="2400" b="1" dirty="0">
                <a:latin typeface="Bookman Old Style" panose="02050604050505020204" pitchFamily="18" charset="0"/>
              </a:rPr>
              <a:t>26.lipnja- počinje prijava obrazovnih programa (maksimalno 6 obrazovnih programa)</a:t>
            </a:r>
          </a:p>
          <a:p>
            <a:endParaRPr lang="hr-HR" dirty="0"/>
          </a:p>
        </p:txBody>
      </p:sp>
    </p:spTree>
    <p:extLst>
      <p:ext uri="{BB962C8B-B14F-4D97-AF65-F5344CB8AC3E}">
        <p14:creationId xmlns:p14="http://schemas.microsoft.com/office/powerpoint/2010/main" xmlns="" val="41787545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71332" y="4436719"/>
            <a:ext cx="2372668" cy="2365830"/>
          </a:xfrm>
          <a:prstGeom prst="rect">
            <a:avLst/>
          </a:prstGeom>
        </p:spPr>
      </p:pic>
      <p:sp>
        <p:nvSpPr>
          <p:cNvPr id="3" name="Rezervirano mjesto sadržaja 2"/>
          <p:cNvSpPr>
            <a:spLocks noGrp="1"/>
          </p:cNvSpPr>
          <p:nvPr>
            <p:ph sz="quarter" idx="1"/>
          </p:nvPr>
        </p:nvSpPr>
        <p:spPr>
          <a:xfrm>
            <a:off x="251520" y="1556792"/>
            <a:ext cx="8229600" cy="5145435"/>
          </a:xfrm>
        </p:spPr>
        <p:txBody>
          <a:bodyPr>
            <a:normAutofit lnSpcReduction="10000"/>
          </a:bodyPr>
          <a:lstStyle/>
          <a:p>
            <a:pPr marL="457200" indent="-457200">
              <a:buClr>
                <a:schemeClr val="accent1">
                  <a:lumMod val="60000"/>
                  <a:lumOff val="40000"/>
                </a:schemeClr>
              </a:buClr>
              <a:defRPr/>
            </a:pPr>
            <a:r>
              <a:rPr lang="hr-HR" sz="2800" dirty="0" smtClean="0">
                <a:latin typeface="Bookman Old Style" panose="02050604050505020204" pitchFamily="18" charset="0"/>
              </a:rPr>
              <a:t>Pravilnik o</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elementima</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i</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kriterijima</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za</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izbor</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kandidata</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za</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upis</a:t>
            </a:r>
            <a:r>
              <a:rPr lang="en-US" sz="2800" dirty="0" smtClean="0">
                <a:latin typeface="Bookman Old Style" panose="02050604050505020204" pitchFamily="18" charset="0"/>
              </a:rPr>
              <a:t> u </a:t>
            </a:r>
            <a:r>
              <a:rPr lang="hr-HR" sz="2800" dirty="0" smtClean="0">
                <a:latin typeface="Bookman Old Style" panose="02050604050505020204" pitchFamily="18" charset="0"/>
              </a:rPr>
              <a:t>1</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razred</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srednje</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škole</a:t>
            </a:r>
            <a:r>
              <a:rPr lang="en-US" sz="2800" dirty="0" smtClean="0">
                <a:latin typeface="Bookman Old Style" panose="02050604050505020204" pitchFamily="18" charset="0"/>
              </a:rPr>
              <a:t> u </a:t>
            </a:r>
            <a:r>
              <a:rPr lang="en-US" sz="2800" dirty="0" err="1" smtClean="0">
                <a:latin typeface="Bookman Old Style" panose="02050604050505020204" pitchFamily="18" charset="0"/>
              </a:rPr>
              <a:t>školskoj</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godini</a:t>
            </a:r>
            <a:r>
              <a:rPr lang="en-US" sz="2800" dirty="0" smtClean="0">
                <a:latin typeface="Bookman Old Style" panose="02050604050505020204" pitchFamily="18" charset="0"/>
              </a:rPr>
              <a:t> 201</a:t>
            </a:r>
            <a:r>
              <a:rPr lang="hr-HR" sz="2800" dirty="0">
                <a:latin typeface="Bookman Old Style" panose="02050604050505020204" pitchFamily="18" charset="0"/>
              </a:rPr>
              <a:t>8</a:t>
            </a:r>
            <a:r>
              <a:rPr lang="en-US" sz="2800" dirty="0" smtClean="0">
                <a:latin typeface="Bookman Old Style" panose="02050604050505020204" pitchFamily="18" charset="0"/>
              </a:rPr>
              <a:t>./201</a:t>
            </a:r>
            <a:r>
              <a:rPr lang="hr-HR" sz="2800" dirty="0">
                <a:latin typeface="Bookman Old Style" panose="02050604050505020204" pitchFamily="18" charset="0"/>
              </a:rPr>
              <a:t>9</a:t>
            </a:r>
            <a:r>
              <a:rPr lang="en-US" sz="2800" dirty="0" smtClean="0">
                <a:latin typeface="Bookman Old Style" panose="02050604050505020204" pitchFamily="18" charset="0"/>
              </a:rPr>
              <a:t>. </a:t>
            </a:r>
            <a:r>
              <a:rPr lang="hr-HR" sz="2800" dirty="0" smtClean="0">
                <a:latin typeface="Bookman Old Style" panose="02050604050505020204" pitchFamily="18" charset="0"/>
              </a:rPr>
              <a:t>(upisi.hr)</a:t>
            </a:r>
          </a:p>
          <a:p>
            <a:pPr marL="457200" indent="-457200">
              <a:buClr>
                <a:schemeClr val="accent1">
                  <a:lumMod val="60000"/>
                  <a:lumOff val="40000"/>
                </a:schemeClr>
              </a:buClr>
              <a:defRPr/>
            </a:pPr>
            <a:endParaRPr lang="hr-HR" sz="2800" dirty="0" smtClean="0">
              <a:latin typeface="Bookman Old Style" panose="02050604050505020204" pitchFamily="18" charset="0"/>
            </a:endParaRPr>
          </a:p>
          <a:p>
            <a:pPr marL="457200" indent="-457200">
              <a:buClr>
                <a:schemeClr val="accent1">
                  <a:lumMod val="60000"/>
                  <a:lumOff val="40000"/>
                </a:schemeClr>
              </a:buClr>
              <a:defRPr/>
            </a:pPr>
            <a:r>
              <a:rPr lang="pl-PL" sz="2800" dirty="0" smtClean="0">
                <a:latin typeface="Bookman Old Style" panose="02050604050505020204" pitchFamily="18" charset="0"/>
              </a:rPr>
              <a:t>popis predmeta posebno važnih za upis</a:t>
            </a:r>
          </a:p>
          <a:p>
            <a:pPr marL="457200" indent="-457200">
              <a:buClr>
                <a:schemeClr val="accent1">
                  <a:lumMod val="60000"/>
                  <a:lumOff val="40000"/>
                </a:schemeClr>
              </a:buClr>
              <a:defRPr/>
            </a:pPr>
            <a:r>
              <a:rPr lang="pl-PL" sz="2800" dirty="0" smtClean="0">
                <a:latin typeface="Bookman Old Style" panose="02050604050505020204" pitchFamily="18" charset="0"/>
              </a:rPr>
              <a:t>(objavljuje šsrednja škola u natječaju)</a:t>
            </a:r>
          </a:p>
          <a:p>
            <a:pPr marL="457200" indent="-457200">
              <a:buClr>
                <a:schemeClr val="accent1">
                  <a:lumMod val="60000"/>
                  <a:lumOff val="40000"/>
                </a:schemeClr>
              </a:buClr>
              <a:defRPr/>
            </a:pPr>
            <a:endParaRPr lang="pl-PL" sz="2800" dirty="0" smtClean="0">
              <a:latin typeface="Bookman Old Style" panose="02050604050505020204" pitchFamily="18" charset="0"/>
            </a:endParaRPr>
          </a:p>
          <a:p>
            <a:pPr marL="457200" indent="-457200">
              <a:buClr>
                <a:schemeClr val="accent1">
                  <a:lumMod val="60000"/>
                  <a:lumOff val="40000"/>
                </a:schemeClr>
              </a:buClr>
              <a:defRPr/>
            </a:pPr>
            <a:r>
              <a:rPr lang="hr-HR" sz="2800" dirty="0">
                <a:latin typeface="Bookman Old Style" panose="02050604050505020204" pitchFamily="18" charset="0"/>
              </a:rPr>
              <a:t>O</a:t>
            </a:r>
            <a:r>
              <a:rPr lang="en-US" sz="2800" dirty="0" err="1" smtClean="0">
                <a:latin typeface="Bookman Old Style" panose="02050604050505020204" pitchFamily="18" charset="0"/>
              </a:rPr>
              <a:t>dluk</a:t>
            </a:r>
            <a:r>
              <a:rPr lang="hr-HR" sz="2800" dirty="0" smtClean="0">
                <a:latin typeface="Bookman Old Style" panose="02050604050505020204" pitchFamily="18" charset="0"/>
              </a:rPr>
              <a:t>a</a:t>
            </a:r>
            <a:r>
              <a:rPr lang="en-US" sz="2800" dirty="0" smtClean="0">
                <a:latin typeface="Bookman Old Style" panose="02050604050505020204" pitchFamily="18" charset="0"/>
              </a:rPr>
              <a:t> o </a:t>
            </a:r>
            <a:r>
              <a:rPr lang="en-US" sz="2800" dirty="0" err="1" smtClean="0">
                <a:latin typeface="Bookman Old Style" panose="02050604050505020204" pitchFamily="18" charset="0"/>
              </a:rPr>
              <a:t>upisu</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učenika</a:t>
            </a:r>
            <a:r>
              <a:rPr lang="en-US" sz="2800" dirty="0" smtClean="0">
                <a:latin typeface="Bookman Old Style" panose="02050604050505020204" pitchFamily="18" charset="0"/>
              </a:rPr>
              <a:t> u </a:t>
            </a:r>
            <a:r>
              <a:rPr lang="hr-HR" sz="2800" dirty="0" smtClean="0">
                <a:latin typeface="Bookman Old Style" panose="02050604050505020204" pitchFamily="18" charset="0"/>
              </a:rPr>
              <a:t>1</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razred</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srednje</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škole</a:t>
            </a:r>
            <a:r>
              <a:rPr lang="en-US" sz="2800" dirty="0" smtClean="0">
                <a:latin typeface="Bookman Old Style" panose="02050604050505020204" pitchFamily="18" charset="0"/>
              </a:rPr>
              <a:t> u </a:t>
            </a:r>
            <a:r>
              <a:rPr lang="en-US" sz="2800" dirty="0" err="1" smtClean="0">
                <a:latin typeface="Bookman Old Style" panose="02050604050505020204" pitchFamily="18" charset="0"/>
              </a:rPr>
              <a:t>školskoj</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godini</a:t>
            </a:r>
            <a:r>
              <a:rPr lang="en-US" sz="2800" dirty="0" smtClean="0">
                <a:latin typeface="Bookman Old Style" panose="02050604050505020204" pitchFamily="18" charset="0"/>
              </a:rPr>
              <a:t> 201</a:t>
            </a:r>
            <a:r>
              <a:rPr lang="hr-HR" sz="2800" dirty="0">
                <a:latin typeface="Bookman Old Style" panose="02050604050505020204" pitchFamily="18" charset="0"/>
              </a:rPr>
              <a:t>8</a:t>
            </a:r>
            <a:r>
              <a:rPr lang="en-US" sz="2800" dirty="0" smtClean="0">
                <a:latin typeface="Bookman Old Style" panose="02050604050505020204" pitchFamily="18" charset="0"/>
              </a:rPr>
              <a:t>./201</a:t>
            </a:r>
            <a:r>
              <a:rPr lang="hr-HR" sz="2800" dirty="0">
                <a:latin typeface="Bookman Old Style" panose="02050604050505020204" pitchFamily="18" charset="0"/>
              </a:rPr>
              <a:t>9</a:t>
            </a:r>
            <a:r>
              <a:rPr lang="en-US" sz="2800" dirty="0" smtClean="0">
                <a:latin typeface="Bookman Old Style" panose="02050604050505020204" pitchFamily="18" charset="0"/>
              </a:rPr>
              <a:t>.</a:t>
            </a:r>
            <a:r>
              <a:rPr lang="hr-HR" sz="2800" dirty="0" smtClean="0">
                <a:latin typeface="Bookman Old Style" panose="02050604050505020204" pitchFamily="18" charset="0"/>
              </a:rPr>
              <a:t> (upisi.hr)</a:t>
            </a:r>
            <a:endParaRPr lang="en-US" sz="2800" dirty="0" smtClean="0">
              <a:latin typeface="Bookman Old Style" panose="02050604050505020204" pitchFamily="18" charset="0"/>
            </a:endParaRPr>
          </a:p>
          <a:p>
            <a:pPr marL="0" indent="0">
              <a:buNone/>
            </a:pPr>
            <a:endParaRPr lang="hr-HR" sz="2800" dirty="0"/>
          </a:p>
        </p:txBody>
      </p:sp>
      <p:sp>
        <p:nvSpPr>
          <p:cNvPr id="2" name="TekstniOkvir 1"/>
          <p:cNvSpPr txBox="1"/>
          <p:nvPr/>
        </p:nvSpPr>
        <p:spPr>
          <a:xfrm>
            <a:off x="539552" y="384015"/>
            <a:ext cx="5256584" cy="646331"/>
          </a:xfrm>
          <a:prstGeom prst="rect">
            <a:avLst/>
          </a:prstGeom>
          <a:noFill/>
        </p:spPr>
        <p:txBody>
          <a:bodyPr wrap="square" rtlCol="0">
            <a:spAutoFit/>
          </a:bodyPr>
          <a:lstStyle/>
          <a:p>
            <a:r>
              <a:rPr lang="hr-HR" sz="3600" b="1" dirty="0" smtClean="0">
                <a:solidFill>
                  <a:schemeClr val="accent2">
                    <a:lumMod val="75000"/>
                  </a:schemeClr>
                </a:solidFill>
                <a:latin typeface="Bookman Old Style" panose="02050604050505020204" pitchFamily="18" charset="0"/>
              </a:rPr>
              <a:t>Ključni dokumenti</a:t>
            </a:r>
            <a:endParaRPr lang="hr-HR" sz="3600" b="1" dirty="0">
              <a:solidFill>
                <a:schemeClr val="accent2">
                  <a:lumMod val="75000"/>
                </a:schemeClr>
              </a:solidFill>
              <a:latin typeface="Bookman Old Style" panose="02050604050505020204" pitchFamily="18" charset="0"/>
            </a:endParaRPr>
          </a:p>
        </p:txBody>
      </p:sp>
    </p:spTree>
    <p:extLst>
      <p:ext uri="{BB962C8B-B14F-4D97-AF65-F5344CB8AC3E}">
        <p14:creationId xmlns:p14="http://schemas.microsoft.com/office/powerpoint/2010/main" xmlns="" val="7041153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
            </a:r>
            <a:br>
              <a:rPr lang="hr-HR" dirty="0" smtClean="0"/>
            </a:br>
            <a:r>
              <a:rPr lang="hr-HR" dirty="0"/>
              <a:t/>
            </a:r>
            <a:br>
              <a:rPr lang="hr-HR" dirty="0"/>
            </a:br>
            <a:r>
              <a:rPr lang="hr-HR" dirty="0" smtClean="0"/>
              <a:t/>
            </a:r>
            <a:br>
              <a:rPr lang="hr-HR" dirty="0" smtClean="0"/>
            </a:br>
            <a:r>
              <a:rPr lang="hr-HR" dirty="0"/>
              <a:t/>
            </a:r>
            <a:br>
              <a:rPr lang="hr-HR" dirty="0"/>
            </a:br>
            <a:r>
              <a:rPr lang="hr-HR" dirty="0" smtClean="0"/>
              <a:t/>
            </a:r>
            <a:br>
              <a:rPr lang="hr-HR" dirty="0" smtClean="0"/>
            </a:br>
            <a:r>
              <a:rPr lang="hr-HR" dirty="0"/>
              <a:t/>
            </a:r>
            <a:br>
              <a:rPr lang="hr-HR" dirty="0"/>
            </a:br>
            <a:r>
              <a:rPr lang="hr-HR" dirty="0" smtClean="0"/>
              <a:t/>
            </a:r>
            <a:br>
              <a:rPr lang="hr-HR" dirty="0" smtClean="0"/>
            </a:br>
            <a:r>
              <a:rPr lang="hr-HR" dirty="0"/>
              <a:t/>
            </a:r>
            <a:br>
              <a:rPr lang="hr-HR" dirty="0"/>
            </a:br>
            <a:r>
              <a:rPr lang="hr-HR" dirty="0" smtClean="0"/>
              <a:t/>
            </a:r>
            <a:br>
              <a:rPr lang="hr-HR" dirty="0" smtClean="0"/>
            </a:br>
            <a:r>
              <a:rPr lang="hr-HR" dirty="0" smtClean="0"/>
              <a:t/>
            </a:r>
            <a:br>
              <a:rPr lang="hr-HR" dirty="0" smtClean="0"/>
            </a:br>
            <a:r>
              <a:rPr lang="hr-HR" dirty="0" smtClean="0"/>
              <a:t>Važno!</a:t>
            </a:r>
            <a:r>
              <a:rPr lang="hr-HR" sz="3600" dirty="0"/>
              <a:t/>
            </a:r>
            <a:br>
              <a:rPr lang="hr-HR" sz="3600" dirty="0"/>
            </a:br>
            <a:r>
              <a:rPr lang="hr-HR" sz="3600" dirty="0" smtClean="0"/>
              <a:t/>
            </a:r>
            <a:br>
              <a:rPr lang="hr-HR" sz="3600" dirty="0" smtClean="0"/>
            </a:br>
            <a:r>
              <a:rPr lang="hr-HR" sz="2700" dirty="0" smtClean="0"/>
              <a:t>Svaki </a:t>
            </a:r>
            <a:r>
              <a:rPr lang="hr-HR" sz="2700" dirty="0"/>
              <a:t>kandidat pravodobnom prijavom u sustav treba provjeriti ispravnost korisničke </a:t>
            </a:r>
            <a:r>
              <a:rPr lang="hr-HR" sz="2700" dirty="0" smtClean="0"/>
              <a:t>oznake, lozinke </a:t>
            </a:r>
            <a:r>
              <a:rPr lang="hr-HR" sz="2700" dirty="0"/>
              <a:t>i PIN-a kako bi, pokaže li se potrebnim, na vrijeme mogao dobiti nove podatke! </a:t>
            </a:r>
            <a:r>
              <a:rPr lang="hr-HR" sz="2700" dirty="0" smtClean="0"/>
              <a:t/>
            </a:r>
            <a:br>
              <a:rPr lang="hr-HR" sz="2700" dirty="0" smtClean="0"/>
            </a:br>
            <a:r>
              <a:rPr lang="hr-HR" sz="2700" dirty="0" smtClean="0"/>
              <a:t>Kako </a:t>
            </a:r>
            <a:r>
              <a:rPr lang="hr-HR" sz="2700" dirty="0"/>
              <a:t>bi se osigurala točnost cijeloga postupka rangiranja na programe obrazovanja, kandidati </a:t>
            </a:r>
            <a:r>
              <a:rPr lang="hr-HR" sz="2700" dirty="0" smtClean="0"/>
              <a:t>su dužni </a:t>
            </a:r>
            <a:r>
              <a:rPr lang="hr-HR" sz="2700" dirty="0"/>
              <a:t>provjeriti osobne podatke, ocjene iz osnovne škole te, ako ih posjeduju, rezultate državnih i</a:t>
            </a:r>
            <a:br>
              <a:rPr lang="hr-HR" sz="2700" dirty="0"/>
            </a:br>
            <a:r>
              <a:rPr lang="hr-HR" sz="2700" dirty="0"/>
              <a:t>međunarodnih natjecanja, kao i sve ostale upisane podatke koji se nalaze u sustavu </a:t>
            </a:r>
            <a:r>
              <a:rPr lang="hr-HR" sz="2700" dirty="0" err="1"/>
              <a:t>NISpuSŠ</a:t>
            </a:r>
            <a:r>
              <a:rPr lang="hr-HR" sz="2700" dirty="0"/>
              <a:t>, a u</a:t>
            </a:r>
            <a:br>
              <a:rPr lang="hr-HR" sz="2700" dirty="0"/>
            </a:br>
            <a:r>
              <a:rPr lang="hr-HR" sz="2700" dirty="0"/>
              <a:t>skladu s rokovima navedenim u Kalendaru.</a:t>
            </a:r>
            <a:br>
              <a:rPr lang="hr-HR" sz="2700" dirty="0"/>
            </a:br>
            <a:r>
              <a:rPr lang="hr-HR" sz="2700" b="1" dirty="0"/>
              <a:t>Ako su podaci netočni, kandidati trebaju što prije obavijestiti razrednika u svojoj školi.</a:t>
            </a:r>
            <a:br>
              <a:rPr lang="hr-HR" sz="2700" b="1" dirty="0"/>
            </a:br>
            <a:endParaRPr lang="hr-HR" sz="2700" b="1" dirty="0"/>
          </a:p>
        </p:txBody>
      </p:sp>
    </p:spTree>
    <p:extLst>
      <p:ext uri="{BB962C8B-B14F-4D97-AF65-F5344CB8AC3E}">
        <p14:creationId xmlns:p14="http://schemas.microsoft.com/office/powerpoint/2010/main" xmlns="" val="73127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228600"/>
            <a:ext cx="8153400" cy="1688232"/>
          </a:xfrm>
        </p:spPr>
        <p:txBody>
          <a:bodyPr>
            <a:noAutofit/>
          </a:bodyPr>
          <a:lstStyle/>
          <a:p>
            <a:r>
              <a:rPr lang="hr-HR" sz="3200" dirty="0" smtClean="0"/>
              <a:t/>
            </a:r>
            <a:br>
              <a:rPr lang="hr-HR" sz="3200" dirty="0" smtClean="0"/>
            </a:br>
            <a:r>
              <a:rPr lang="hr-HR" sz="3200" dirty="0"/>
              <a:t/>
            </a:r>
            <a:br>
              <a:rPr lang="hr-HR" sz="3200" dirty="0"/>
            </a:br>
            <a:r>
              <a:rPr lang="hr-HR" sz="3200" dirty="0" smtClean="0"/>
              <a:t/>
            </a:r>
            <a:br>
              <a:rPr lang="hr-HR" sz="3200" dirty="0" smtClean="0"/>
            </a:br>
            <a:r>
              <a:rPr lang="hr-HR" sz="3200" dirty="0"/>
              <a:t/>
            </a:r>
            <a:br>
              <a:rPr lang="hr-HR" sz="3200" dirty="0"/>
            </a:br>
            <a:r>
              <a:rPr lang="hr-HR" sz="3200" dirty="0" smtClean="0"/>
              <a:t/>
            </a:r>
            <a:br>
              <a:rPr lang="hr-HR" sz="3200" dirty="0" smtClean="0"/>
            </a:br>
            <a:r>
              <a:rPr lang="hr-HR" sz="3200" dirty="0"/>
              <a:t/>
            </a:r>
            <a:br>
              <a:rPr lang="hr-HR" sz="3200" dirty="0"/>
            </a:br>
            <a:r>
              <a:rPr lang="hr-HR" sz="3200" dirty="0" smtClean="0"/>
              <a:t/>
            </a:r>
            <a:br>
              <a:rPr lang="hr-HR" sz="3200" dirty="0" smtClean="0"/>
            </a:br>
            <a:r>
              <a:rPr lang="hr-HR" sz="3200" dirty="0"/>
              <a:t/>
            </a:r>
            <a:br>
              <a:rPr lang="hr-HR" sz="3200" dirty="0"/>
            </a:br>
            <a:r>
              <a:rPr lang="hr-HR" sz="3200" dirty="0" smtClean="0"/>
              <a:t/>
            </a:r>
            <a:br>
              <a:rPr lang="hr-HR" sz="3200" dirty="0" smtClean="0"/>
            </a:br>
            <a:r>
              <a:rPr lang="hr-HR" sz="3200" dirty="0"/>
              <a:t/>
            </a:r>
            <a:br>
              <a:rPr lang="hr-HR" sz="3200" dirty="0"/>
            </a:br>
            <a:r>
              <a:rPr lang="hr-HR" sz="3200" dirty="0" smtClean="0"/>
              <a:t>Prijave za upise</a:t>
            </a:r>
            <a:r>
              <a:rPr lang="hr-HR" sz="3200" dirty="0"/>
              <a:t/>
            </a:r>
            <a:br>
              <a:rPr lang="hr-HR" sz="3200" dirty="0"/>
            </a:br>
            <a:r>
              <a:rPr lang="hr-HR" sz="3200" dirty="0" smtClean="0"/>
              <a:t/>
            </a:r>
            <a:br>
              <a:rPr lang="hr-HR" sz="3200" dirty="0" smtClean="0"/>
            </a:br>
            <a:r>
              <a:rPr lang="hr-HR" sz="3200" dirty="0" smtClean="0"/>
              <a:t>-</a:t>
            </a:r>
            <a:r>
              <a:rPr lang="hr-HR" sz="2400" dirty="0" smtClean="0"/>
              <a:t>Kandidati </a:t>
            </a:r>
            <a:r>
              <a:rPr lang="hr-HR" sz="2400" dirty="0"/>
              <a:t>će se prijavljivati za upis i upisivati u I. razred srednjih škola u školskoj godini 2018./2019. </a:t>
            </a:r>
            <a:r>
              <a:rPr lang="hr-HR" sz="2400" dirty="0" smtClean="0"/>
              <a:t>u ljetnome</a:t>
            </a:r>
            <a:r>
              <a:rPr lang="hr-HR" sz="2400" dirty="0"/>
              <a:t>, jesenskome i naknadnome upisnom roku.</a:t>
            </a:r>
            <a:br>
              <a:rPr lang="hr-HR" sz="2400" dirty="0"/>
            </a:br>
            <a:r>
              <a:rPr lang="hr-HR" sz="2400" dirty="0" smtClean="0"/>
              <a:t>-U </a:t>
            </a:r>
            <a:r>
              <a:rPr lang="hr-HR" sz="2400" dirty="0"/>
              <a:t>ljetnom i jesenskom upisnom roku kandidat može prijaviti najviše 6 odabira </a:t>
            </a:r>
            <a:r>
              <a:rPr lang="hr-HR" sz="2400" dirty="0" smtClean="0"/>
              <a:t>programa obrazovanja</a:t>
            </a:r>
            <a:r>
              <a:rPr lang="hr-HR" sz="2400" dirty="0"/>
              <a:t>. </a:t>
            </a:r>
            <a:r>
              <a:rPr lang="hr-HR" sz="2400" dirty="0" smtClean="0"/>
              <a:t/>
            </a:r>
            <a:br>
              <a:rPr lang="hr-HR" sz="2400" dirty="0" smtClean="0"/>
            </a:br>
            <a:r>
              <a:rPr lang="hr-HR" sz="2400" dirty="0" smtClean="0"/>
              <a:t>-Programe </a:t>
            </a:r>
            <a:r>
              <a:rPr lang="hr-HR" sz="2400" dirty="0"/>
              <a:t>obrazovanja, odnosno srednje škole koje ih izvode, moguće je </a:t>
            </a:r>
            <a:r>
              <a:rPr lang="hr-HR" sz="2400" dirty="0" smtClean="0"/>
              <a:t>pretraživati prema </a:t>
            </a:r>
            <a:r>
              <a:rPr lang="hr-HR" sz="2400" dirty="0"/>
              <a:t>zadanim kriterijima pretrage. Moguće je prilagoditi pretragu s obzirom na županiju, </a:t>
            </a:r>
            <a:r>
              <a:rPr lang="hr-HR" sz="2400" dirty="0" smtClean="0"/>
              <a:t>naziv škole</a:t>
            </a:r>
            <a:r>
              <a:rPr lang="hr-HR" sz="2400" dirty="0"/>
              <a:t>, vrstu škole (javne ili privatne), naziv programa obrazovanja i slično.</a:t>
            </a:r>
            <a:br>
              <a:rPr lang="hr-HR" sz="2400" dirty="0"/>
            </a:br>
            <a:r>
              <a:rPr lang="hr-HR" sz="2400" dirty="0" smtClean="0"/>
              <a:t>-Za </a:t>
            </a:r>
            <a:r>
              <a:rPr lang="hr-HR" sz="2400" dirty="0"/>
              <a:t>svaki program obrazovanja moguće je pregledati detaljnije informacije koje sadrže opis programa,</a:t>
            </a:r>
            <a:br>
              <a:rPr lang="hr-HR" sz="2400" dirty="0"/>
            </a:br>
            <a:r>
              <a:rPr lang="hr-HR" sz="2400" dirty="0"/>
              <a:t>strukturu bodovanja, popis preduvjeta i ostale važne informacije o programu obrazovanja.</a:t>
            </a:r>
          </a:p>
        </p:txBody>
      </p:sp>
    </p:spTree>
    <p:extLst>
      <p:ext uri="{BB962C8B-B14F-4D97-AF65-F5344CB8AC3E}">
        <p14:creationId xmlns:p14="http://schemas.microsoft.com/office/powerpoint/2010/main" xmlns="" val="2798498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552" y="260648"/>
            <a:ext cx="9144000" cy="990600"/>
          </a:xfrm>
        </p:spPr>
        <p:txBody>
          <a:bodyPr>
            <a:noAutofit/>
          </a:bodyPr>
          <a:lstStyle/>
          <a:p>
            <a:r>
              <a:rPr lang="hr-HR" sz="3200" b="1" dirty="0" smtClean="0">
                <a:solidFill>
                  <a:schemeClr val="accent2">
                    <a:lumMod val="75000"/>
                  </a:schemeClr>
                </a:solidFill>
                <a:latin typeface="Bookman Old Style" panose="02050604050505020204" pitchFamily="18" charset="0"/>
              </a:rPr>
              <a:t>Liste prioriteta- važno!</a:t>
            </a:r>
          </a:p>
        </p:txBody>
      </p:sp>
      <p:sp>
        <p:nvSpPr>
          <p:cNvPr id="19459" name="Rectangle 3"/>
          <p:cNvSpPr>
            <a:spLocks noGrp="1" noChangeArrowheads="1"/>
          </p:cNvSpPr>
          <p:nvPr>
            <p:ph sz="quarter" idx="1"/>
          </p:nvPr>
        </p:nvSpPr>
        <p:spPr>
          <a:xfrm>
            <a:off x="107504" y="1484784"/>
            <a:ext cx="9036496" cy="5184576"/>
          </a:xfrm>
        </p:spPr>
        <p:txBody>
          <a:bodyPr>
            <a:normAutofit fontScale="77500" lnSpcReduction="20000"/>
          </a:bodyPr>
          <a:lstStyle/>
          <a:p>
            <a:pPr>
              <a:lnSpc>
                <a:spcPct val="120000"/>
              </a:lnSpc>
            </a:pPr>
            <a:r>
              <a:rPr lang="vi-VN" dirty="0">
                <a:latin typeface="Comic Sans MS" pitchFamily="66" charset="0"/>
              </a:rPr>
              <a:t>Programi, obrazovanja koji se žele upisati, dodaju se na listu prioriteta koja se može mijenjati do </a:t>
            </a:r>
            <a:r>
              <a:rPr lang="vi-VN" dirty="0" smtClean="0">
                <a:latin typeface="Comic Sans MS" pitchFamily="66" charset="0"/>
              </a:rPr>
              <a:t>roka</a:t>
            </a:r>
            <a:r>
              <a:rPr lang="hr-HR" dirty="0" smtClean="0">
                <a:latin typeface="Comic Sans MS" pitchFamily="66" charset="0"/>
              </a:rPr>
              <a:t> </a:t>
            </a:r>
            <a:r>
              <a:rPr lang="vi-VN" dirty="0" smtClean="0">
                <a:latin typeface="Comic Sans MS" pitchFamily="66" charset="0"/>
              </a:rPr>
              <a:t>navedenoga </a:t>
            </a:r>
            <a:r>
              <a:rPr lang="vi-VN" dirty="0">
                <a:latin typeface="Comic Sans MS" pitchFamily="66" charset="0"/>
              </a:rPr>
              <a:t>u Kalendaru.</a:t>
            </a:r>
          </a:p>
          <a:p>
            <a:pPr>
              <a:lnSpc>
                <a:spcPct val="120000"/>
              </a:lnSpc>
            </a:pPr>
            <a:r>
              <a:rPr lang="vi-VN" dirty="0">
                <a:latin typeface="Comic Sans MS" pitchFamily="66" charset="0"/>
              </a:rPr>
              <a:t>Listu prioriteta treba pažljivo pripremiti tako da se na vrh liste postavi program obrazovanja koji </a:t>
            </a:r>
            <a:r>
              <a:rPr lang="vi-VN" dirty="0" smtClean="0">
                <a:latin typeface="Comic Sans MS" pitchFamily="66" charset="0"/>
              </a:rPr>
              <a:t>se</a:t>
            </a:r>
            <a:r>
              <a:rPr lang="hr-HR" dirty="0" smtClean="0">
                <a:latin typeface="Comic Sans MS" pitchFamily="66" charset="0"/>
              </a:rPr>
              <a:t> </a:t>
            </a:r>
            <a:r>
              <a:rPr lang="vi-VN" dirty="0" smtClean="0">
                <a:latin typeface="Comic Sans MS" pitchFamily="66" charset="0"/>
              </a:rPr>
              <a:t>najviše </a:t>
            </a:r>
            <a:r>
              <a:rPr lang="vi-VN" dirty="0">
                <a:latin typeface="Comic Sans MS" pitchFamily="66" charset="0"/>
              </a:rPr>
              <a:t>želi upisati, a zatim i ostali, željenim redoslijedom. </a:t>
            </a:r>
            <a:endParaRPr lang="hr-HR" dirty="0" smtClean="0">
              <a:latin typeface="Comic Sans MS" pitchFamily="66" charset="0"/>
            </a:endParaRPr>
          </a:p>
          <a:p>
            <a:pPr>
              <a:lnSpc>
                <a:spcPct val="120000"/>
              </a:lnSpc>
            </a:pPr>
            <a:r>
              <a:rPr lang="vi-VN" dirty="0" smtClean="0">
                <a:latin typeface="Comic Sans MS" pitchFamily="66" charset="0"/>
              </a:rPr>
              <a:t>Sukladno </a:t>
            </a:r>
            <a:r>
              <a:rPr lang="vi-VN" dirty="0">
                <a:latin typeface="Comic Sans MS" pitchFamily="66" charset="0"/>
              </a:rPr>
              <a:t>tome, kandidat će </a:t>
            </a:r>
            <a:r>
              <a:rPr lang="vi-VN" dirty="0" smtClean="0">
                <a:latin typeface="Comic Sans MS" pitchFamily="66" charset="0"/>
              </a:rPr>
              <a:t>se</a:t>
            </a:r>
            <a:r>
              <a:rPr lang="hr-HR" dirty="0" smtClean="0">
                <a:latin typeface="Comic Sans MS" pitchFamily="66" charset="0"/>
              </a:rPr>
              <a:t> </a:t>
            </a:r>
            <a:r>
              <a:rPr lang="vi-VN" dirty="0" smtClean="0">
                <a:latin typeface="Comic Sans MS" pitchFamily="66" charset="0"/>
              </a:rPr>
              <a:t>optimalno </a:t>
            </a:r>
            <a:r>
              <a:rPr lang="vi-VN" dirty="0">
                <a:latin typeface="Comic Sans MS" pitchFamily="66" charset="0"/>
              </a:rPr>
              <a:t>rasporediti na program obrazovanja koji mu je najviši na listi prioriteta, a za koji </a:t>
            </a:r>
            <a:r>
              <a:rPr lang="vi-VN" dirty="0" smtClean="0">
                <a:latin typeface="Comic Sans MS" pitchFamily="66" charset="0"/>
              </a:rPr>
              <a:t>se,</a:t>
            </a:r>
            <a:r>
              <a:rPr lang="hr-HR" dirty="0" smtClean="0">
                <a:latin typeface="Comic Sans MS" pitchFamily="66" charset="0"/>
              </a:rPr>
              <a:t> </a:t>
            </a:r>
            <a:r>
              <a:rPr lang="vi-VN" dirty="0" smtClean="0">
                <a:latin typeface="Comic Sans MS" pitchFamily="66" charset="0"/>
              </a:rPr>
              <a:t>prema </a:t>
            </a:r>
            <a:r>
              <a:rPr lang="vi-VN" dirty="0">
                <a:latin typeface="Comic Sans MS" pitchFamily="66" charset="0"/>
              </a:rPr>
              <a:t>ostvarenim bodovima, nalazi u sklopu upisne kvote.</a:t>
            </a:r>
          </a:p>
          <a:p>
            <a:pPr>
              <a:lnSpc>
                <a:spcPct val="120000"/>
              </a:lnSpc>
            </a:pPr>
            <a:r>
              <a:rPr lang="vi-VN" dirty="0">
                <a:latin typeface="Comic Sans MS" pitchFamily="66" charset="0"/>
              </a:rPr>
              <a:t>Važno je da kandidati provjere jesu li im svi programi obrazovanja na listi prioriteta </a:t>
            </a:r>
            <a:r>
              <a:rPr lang="vi-VN" dirty="0" smtClean="0">
                <a:latin typeface="Comic Sans MS" pitchFamily="66" charset="0"/>
              </a:rPr>
              <a:t>poredan</a:t>
            </a:r>
            <a:r>
              <a:rPr lang="hr-HR" dirty="0" smtClean="0">
                <a:latin typeface="Comic Sans MS" pitchFamily="66" charset="0"/>
              </a:rPr>
              <a:t>i </a:t>
            </a:r>
            <a:r>
              <a:rPr lang="vi-VN" dirty="0" smtClean="0">
                <a:latin typeface="Comic Sans MS" pitchFamily="66" charset="0"/>
              </a:rPr>
              <a:t>prema </a:t>
            </a:r>
            <a:r>
              <a:rPr lang="vi-VN" dirty="0">
                <a:latin typeface="Comic Sans MS" pitchFamily="66" charset="0"/>
              </a:rPr>
              <a:t>njihovim željama i mogućnostima jer nakon zaključavanja odabira programa </a:t>
            </a:r>
            <a:r>
              <a:rPr lang="vi-VN" dirty="0" smtClean="0">
                <a:latin typeface="Comic Sans MS" pitchFamily="66" charset="0"/>
              </a:rPr>
              <a:t>obrazovanja</a:t>
            </a:r>
            <a:r>
              <a:rPr lang="hr-HR" dirty="0" smtClean="0">
                <a:latin typeface="Comic Sans MS" pitchFamily="66" charset="0"/>
              </a:rPr>
              <a:t> </a:t>
            </a:r>
            <a:r>
              <a:rPr lang="vi-VN" dirty="0" smtClean="0">
                <a:latin typeface="Comic Sans MS" pitchFamily="66" charset="0"/>
              </a:rPr>
              <a:t>odnosno </a:t>
            </a:r>
            <a:r>
              <a:rPr lang="vi-VN" dirty="0">
                <a:latin typeface="Comic Sans MS" pitchFamily="66" charset="0"/>
              </a:rPr>
              <a:t>škola, nikakve izmjene više neće biti moguće.</a:t>
            </a:r>
          </a:p>
        </p:txBody>
      </p:sp>
    </p:spTree>
    <p:extLst>
      <p:ext uri="{BB962C8B-B14F-4D97-AF65-F5344CB8AC3E}">
        <p14:creationId xmlns:p14="http://schemas.microsoft.com/office/powerpoint/2010/main" xmlns="" val="12681419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z="3200" b="1" dirty="0" smtClean="0"/>
              <a:t>Liste prioriteta, strani jezik i izborni predmeti</a:t>
            </a:r>
            <a:endParaRPr lang="hr-HR" sz="3200" b="1" dirty="0"/>
          </a:p>
        </p:txBody>
      </p:sp>
      <p:sp>
        <p:nvSpPr>
          <p:cNvPr id="3" name="Rezervirano mjesto sadržaja 2"/>
          <p:cNvSpPr>
            <a:spLocks noGrp="1"/>
          </p:cNvSpPr>
          <p:nvPr>
            <p:ph sz="quarter" idx="1"/>
          </p:nvPr>
        </p:nvSpPr>
        <p:spPr/>
        <p:txBody>
          <a:bodyPr>
            <a:normAutofit fontScale="85000" lnSpcReduction="10000"/>
          </a:bodyPr>
          <a:lstStyle/>
          <a:p>
            <a:r>
              <a:rPr lang="hr-HR" dirty="0" smtClean="0"/>
              <a:t>Važno je da se </a:t>
            </a:r>
            <a:r>
              <a:rPr lang="hr-HR" dirty="0"/>
              <a:t>na listi prioriteta nalaze samo programi obrazovanja koje kandidat </a:t>
            </a:r>
            <a:r>
              <a:rPr lang="hr-HR" dirty="0" smtClean="0"/>
              <a:t>doista namjerava </a:t>
            </a:r>
            <a:r>
              <a:rPr lang="hr-HR" dirty="0"/>
              <a:t>upisati. Postavljanje programa obrazovanja na listu prioriteta podrazumijeva </a:t>
            </a:r>
            <a:r>
              <a:rPr lang="hr-HR" dirty="0" smtClean="0"/>
              <a:t>ozbiljnu namjeru </a:t>
            </a:r>
            <a:r>
              <a:rPr lang="hr-HR" dirty="0"/>
              <a:t>da se takav program i upiše.</a:t>
            </a:r>
          </a:p>
          <a:p>
            <a:r>
              <a:rPr lang="hr-HR" dirty="0"/>
              <a:t>Prilikom prijave pojedinoga programa, obrazovanja potrebno je odabrati prvi i drugi strani jezik </a:t>
            </a:r>
            <a:r>
              <a:rPr lang="hr-HR" dirty="0" smtClean="0"/>
              <a:t>i izborne </a:t>
            </a:r>
            <a:r>
              <a:rPr lang="hr-HR" dirty="0"/>
              <a:t>predmete između ponuđenih stranih jezika i izbornih predmeta koji se u srednjoj </a:t>
            </a:r>
            <a:r>
              <a:rPr lang="hr-HR" dirty="0" smtClean="0"/>
              <a:t>školi predaju</a:t>
            </a:r>
            <a:r>
              <a:rPr lang="hr-HR" dirty="0"/>
              <a:t>.</a:t>
            </a:r>
          </a:p>
          <a:p>
            <a:r>
              <a:rPr lang="hr-HR" dirty="0"/>
              <a:t>Odabirom prvoga stranoga jezika, znanje toga stranoga jezika postaje preduvjet za odabrani </a:t>
            </a:r>
            <a:r>
              <a:rPr lang="hr-HR" dirty="0" smtClean="0"/>
              <a:t>program obrazovanja</a:t>
            </a:r>
            <a:endParaRPr lang="hr-HR" dirty="0"/>
          </a:p>
        </p:txBody>
      </p:sp>
    </p:spTree>
    <p:extLst>
      <p:ext uri="{BB962C8B-B14F-4D97-AF65-F5344CB8AC3E}">
        <p14:creationId xmlns:p14="http://schemas.microsoft.com/office/powerpoint/2010/main" xmlns="" val="303290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Dodatne provjere</a:t>
            </a:r>
            <a:endParaRPr lang="hr-HR" dirty="0"/>
          </a:p>
        </p:txBody>
      </p:sp>
      <p:sp>
        <p:nvSpPr>
          <p:cNvPr id="3" name="Rezervirano mjesto sadržaja 2"/>
          <p:cNvSpPr>
            <a:spLocks noGrp="1"/>
          </p:cNvSpPr>
          <p:nvPr>
            <p:ph sz="quarter" idx="1"/>
          </p:nvPr>
        </p:nvSpPr>
        <p:spPr/>
        <p:txBody>
          <a:bodyPr/>
          <a:lstStyle/>
          <a:p>
            <a:r>
              <a:rPr lang="hr-HR" dirty="0"/>
              <a:t>Programi obrazovanja za koje škole provode dodatne provjere imaju raniji rok prijave te ih je</a:t>
            </a:r>
          </a:p>
          <a:p>
            <a:pPr marL="0" indent="0">
              <a:buNone/>
            </a:pPr>
            <a:r>
              <a:rPr lang="hr-HR" dirty="0" smtClean="0"/>
              <a:t>  nužno </a:t>
            </a:r>
            <a:r>
              <a:rPr lang="hr-HR" dirty="0"/>
              <a:t>prijaviti do roka navedenog u Kalendaru.</a:t>
            </a:r>
          </a:p>
          <a:p>
            <a:r>
              <a:rPr lang="hr-HR" dirty="0"/>
              <a:t>Popis programa obrazovanja s ranijim rokom prijave bit će moguće pronaći na stranici: </a:t>
            </a:r>
            <a:r>
              <a:rPr lang="hr-HR" dirty="0">
                <a:solidFill>
                  <a:srgbClr val="FF0000"/>
                </a:solidFill>
              </a:rPr>
              <a:t>www.upisi.hr.</a:t>
            </a:r>
          </a:p>
        </p:txBody>
      </p:sp>
    </p:spTree>
    <p:extLst>
      <p:ext uri="{BB962C8B-B14F-4D97-AF65-F5344CB8AC3E}">
        <p14:creationId xmlns:p14="http://schemas.microsoft.com/office/powerpoint/2010/main" xmlns="" val="2408413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Kontinuirano praćenje bodovnoga stanja</a:t>
            </a:r>
          </a:p>
        </p:txBody>
      </p:sp>
      <p:sp>
        <p:nvSpPr>
          <p:cNvPr id="3" name="Rezervirano mjesto sadržaja 2"/>
          <p:cNvSpPr>
            <a:spLocks noGrp="1"/>
          </p:cNvSpPr>
          <p:nvPr>
            <p:ph sz="quarter" idx="1"/>
          </p:nvPr>
        </p:nvSpPr>
        <p:spPr/>
        <p:txBody>
          <a:bodyPr>
            <a:normAutofit fontScale="85000" lnSpcReduction="20000"/>
          </a:bodyPr>
          <a:lstStyle/>
          <a:p>
            <a:r>
              <a:rPr lang="hr-HR" dirty="0"/>
              <a:t>Na mrežnoj stranici: </a:t>
            </a:r>
            <a:r>
              <a:rPr lang="hr-HR" dirty="0">
                <a:solidFill>
                  <a:srgbClr val="FF0000"/>
                </a:solidFill>
              </a:rPr>
              <a:t>www.upisi.hr</a:t>
            </a:r>
            <a:r>
              <a:rPr lang="hr-HR" dirty="0"/>
              <a:t> od samoga početka prijava programa obrazovanja bit će </a:t>
            </a:r>
            <a:r>
              <a:rPr lang="hr-HR" dirty="0" smtClean="0"/>
              <a:t>moguće pratiti </a:t>
            </a:r>
            <a:r>
              <a:rPr lang="hr-HR" dirty="0"/>
              <a:t>bodovno stanje za svaki prijavljeni program obrazovanja svakoga kandidata.</a:t>
            </a:r>
          </a:p>
          <a:p>
            <a:r>
              <a:rPr lang="hr-HR" dirty="0"/>
              <a:t>Ako kandidat nije zadovoljio potrebne preduvjete za upis nekoga od prijavljenih </a:t>
            </a:r>
            <a:r>
              <a:rPr lang="hr-HR" dirty="0" smtClean="0"/>
              <a:t>programa obrazovanja</a:t>
            </a:r>
            <a:r>
              <a:rPr lang="hr-HR" dirty="0"/>
              <a:t>, navedeno će biti vidljivo na detaljnome prikazu bodovanja za prijavljeni </a:t>
            </a:r>
            <a:r>
              <a:rPr lang="hr-HR" dirty="0" smtClean="0"/>
              <a:t>program obrazovanja </a:t>
            </a:r>
            <a:r>
              <a:rPr lang="hr-HR" dirty="0"/>
              <a:t>u svakome trenutku. Kandidat takve programe obrazovanja može obrisati sa svoje </a:t>
            </a:r>
            <a:r>
              <a:rPr lang="hr-HR" dirty="0" smtClean="0"/>
              <a:t>liste, ako </a:t>
            </a:r>
            <a:r>
              <a:rPr lang="hr-HR" dirty="0"/>
              <a:t>ne postoji mogućnost zadovoljenja potrebnih preduvjeta i umjesto njih prijaviti druge </a:t>
            </a:r>
            <a:r>
              <a:rPr lang="hr-HR" dirty="0" smtClean="0"/>
              <a:t>programe obrazovanja </a:t>
            </a:r>
            <a:r>
              <a:rPr lang="hr-HR" dirty="0"/>
              <a:t>do roka navedenog u Kalendaru.</a:t>
            </a:r>
          </a:p>
          <a:p>
            <a:endParaRPr lang="hr-HR" dirty="0"/>
          </a:p>
        </p:txBody>
      </p:sp>
    </p:spTree>
    <p:extLst>
      <p:ext uri="{BB962C8B-B14F-4D97-AF65-F5344CB8AC3E}">
        <p14:creationId xmlns:p14="http://schemas.microsoft.com/office/powerpoint/2010/main" xmlns="" val="1337039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Ljestvice </a:t>
            </a:r>
            <a:r>
              <a:rPr lang="hr-HR" dirty="0" smtClean="0"/>
              <a:t>poretka</a:t>
            </a:r>
            <a:br>
              <a:rPr lang="hr-HR" dirty="0" smtClean="0"/>
            </a:br>
            <a:endParaRPr lang="hr-HR" dirty="0"/>
          </a:p>
        </p:txBody>
      </p:sp>
      <p:sp>
        <p:nvSpPr>
          <p:cNvPr id="3" name="Pravokutnik 2"/>
          <p:cNvSpPr/>
          <p:nvPr/>
        </p:nvSpPr>
        <p:spPr>
          <a:xfrm>
            <a:off x="395536" y="751344"/>
            <a:ext cx="8136904" cy="5539978"/>
          </a:xfrm>
          <a:prstGeom prst="rect">
            <a:avLst/>
          </a:prstGeom>
        </p:spPr>
        <p:txBody>
          <a:bodyPr wrap="square">
            <a:spAutoFit/>
          </a:bodyPr>
          <a:lstStyle/>
          <a:p>
            <a:endParaRPr lang="hr-HR" dirty="0" smtClean="0"/>
          </a:p>
          <a:p>
            <a:endParaRPr lang="hr-HR" dirty="0"/>
          </a:p>
          <a:p>
            <a:endParaRPr lang="hr-HR" dirty="0" smtClean="0"/>
          </a:p>
          <a:p>
            <a:r>
              <a:rPr lang="hr-HR" sz="2000" dirty="0" smtClean="0"/>
              <a:t>Ljestvice </a:t>
            </a:r>
            <a:r>
              <a:rPr lang="hr-HR" sz="2000" dirty="0"/>
              <a:t>poretka stvaraju se na sljedeći način. </a:t>
            </a:r>
            <a:endParaRPr lang="hr-HR" sz="2000" dirty="0" smtClean="0"/>
          </a:p>
          <a:p>
            <a:r>
              <a:rPr lang="hr-HR" sz="2000" dirty="0" smtClean="0"/>
              <a:t>-Svakoga </a:t>
            </a:r>
            <a:r>
              <a:rPr lang="hr-HR" sz="2000" dirty="0"/>
              <a:t>punog sata za svakoga kandidata pronalazi se</a:t>
            </a:r>
          </a:p>
          <a:p>
            <a:r>
              <a:rPr lang="hr-HR" sz="2000" dirty="0"/>
              <a:t>program obrazovanja koji mu je trenutačno najviši na listi prioriteta, a na kojemu se po </a:t>
            </a:r>
            <a:r>
              <a:rPr lang="hr-HR" sz="2000" dirty="0" smtClean="0"/>
              <a:t>bodovima nalazi </a:t>
            </a:r>
            <a:r>
              <a:rPr lang="hr-HR" sz="2000" dirty="0"/>
              <a:t>unutar upisne kvote. Ako se takav program obrazovanja pronađe, kandidat se briše sa </a:t>
            </a:r>
            <a:r>
              <a:rPr lang="hr-HR" sz="2000" dirty="0" smtClean="0"/>
              <a:t>svih ostalih </a:t>
            </a:r>
            <a:r>
              <a:rPr lang="hr-HR" sz="2000" dirty="0"/>
              <a:t>lista prioriteta koje su mu niže na ljestvici poretka, čime se otvaraju slobodna mjesta za kandidate ispod „crte“. Ovaj se postupak ponavlja sve dok se time događaju pomaci na bolje. </a:t>
            </a:r>
            <a:r>
              <a:rPr lang="hr-HR" sz="2000" dirty="0" smtClean="0"/>
              <a:t>Po završetku </a:t>
            </a:r>
            <a:r>
              <a:rPr lang="hr-HR" sz="2000" dirty="0"/>
              <a:t>postupka, objavljuju se ljestvice poretka na kojima je svaki kandidat optimalno razmješten.</a:t>
            </a:r>
          </a:p>
          <a:p>
            <a:r>
              <a:rPr lang="hr-HR" sz="2000" dirty="0" smtClean="0"/>
              <a:t>-Na </a:t>
            </a:r>
            <a:r>
              <a:rPr lang="hr-HR" sz="2000" dirty="0"/>
              <a:t>mrežnoj stranici:</a:t>
            </a:r>
            <a:r>
              <a:rPr lang="hr-HR" sz="2000" dirty="0">
                <a:solidFill>
                  <a:srgbClr val="FF0000"/>
                </a:solidFill>
              </a:rPr>
              <a:t> www.upisi.hr</a:t>
            </a:r>
            <a:r>
              <a:rPr lang="hr-HR" sz="2000" dirty="0"/>
              <a:t> objavljuju se ogledne i konačne ljestvice </a:t>
            </a:r>
            <a:r>
              <a:rPr lang="hr-HR" sz="2000" dirty="0" smtClean="0"/>
              <a:t>poretka</a:t>
            </a:r>
          </a:p>
          <a:p>
            <a:r>
              <a:rPr lang="hr-HR" sz="2000" dirty="0" smtClean="0"/>
              <a:t>-Ljestvice </a:t>
            </a:r>
            <a:r>
              <a:rPr lang="hr-HR" sz="2000" dirty="0"/>
              <a:t>poretka obnavljaju se svakih sat vremena pa je posljedicu promjene podataka </a:t>
            </a:r>
            <a:r>
              <a:rPr lang="hr-HR" sz="2000" dirty="0" smtClean="0"/>
              <a:t>ili redoslijeda </a:t>
            </a:r>
            <a:r>
              <a:rPr lang="hr-HR" sz="2000" dirty="0"/>
              <a:t>na listi prioriteta moguće vidjeti za najviše sat vremena, ovisno o trenutku promjene</a:t>
            </a:r>
          </a:p>
        </p:txBody>
      </p:sp>
    </p:spTree>
    <p:extLst>
      <p:ext uri="{BB962C8B-B14F-4D97-AF65-F5344CB8AC3E}">
        <p14:creationId xmlns:p14="http://schemas.microsoft.com/office/powerpoint/2010/main" xmlns="" val="2405494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Konačne ljestvice poretka</a:t>
            </a:r>
            <a:endParaRPr lang="hr-HR" dirty="0"/>
          </a:p>
        </p:txBody>
      </p:sp>
      <p:sp>
        <p:nvSpPr>
          <p:cNvPr id="3" name="Pravokutnik 2"/>
          <p:cNvSpPr/>
          <p:nvPr/>
        </p:nvSpPr>
        <p:spPr>
          <a:xfrm>
            <a:off x="467544" y="1443841"/>
            <a:ext cx="8136904" cy="4955203"/>
          </a:xfrm>
          <a:prstGeom prst="rect">
            <a:avLst/>
          </a:prstGeom>
        </p:spPr>
        <p:txBody>
          <a:bodyPr wrap="square">
            <a:spAutoFit/>
          </a:bodyPr>
          <a:lstStyle/>
          <a:p>
            <a:endParaRPr lang="hr-HR" dirty="0" smtClean="0"/>
          </a:p>
          <a:p>
            <a:endParaRPr lang="hr-HR" dirty="0"/>
          </a:p>
          <a:p>
            <a:r>
              <a:rPr lang="hr-HR" sz="2800" dirty="0" smtClean="0"/>
              <a:t>-Kandidat </a:t>
            </a:r>
            <a:r>
              <a:rPr lang="hr-HR" sz="2800" dirty="0"/>
              <a:t>će se naći na konačnoj ljestvici poretka samo jednoga programa obrazovanja na kojemu </a:t>
            </a:r>
            <a:r>
              <a:rPr lang="hr-HR" sz="2800" dirty="0" smtClean="0"/>
              <a:t>se nalazi </a:t>
            </a:r>
            <a:r>
              <a:rPr lang="hr-HR" sz="2800" dirty="0"/>
              <a:t>u sklopu upisne kvote i to onoga koji je najviše na njegovoj listi prioriteta. </a:t>
            </a:r>
            <a:endParaRPr lang="hr-HR" sz="2800" dirty="0" smtClean="0"/>
          </a:p>
          <a:p>
            <a:r>
              <a:rPr lang="hr-HR" sz="2800" dirty="0"/>
              <a:t>-</a:t>
            </a:r>
            <a:r>
              <a:rPr lang="hr-HR" sz="2800" dirty="0" smtClean="0"/>
              <a:t>Ostaje na ljestvicama </a:t>
            </a:r>
            <a:r>
              <a:rPr lang="hr-HR" sz="2800" dirty="0"/>
              <a:t>poretka višega prioriteta na kojima se ne nalazi u sklopu upisne kvote, a na svim </a:t>
            </a:r>
            <a:r>
              <a:rPr lang="hr-HR" sz="2800" dirty="0" smtClean="0"/>
              <a:t>ostalim ljestvicama </a:t>
            </a:r>
            <a:r>
              <a:rPr lang="hr-HR" sz="2800" dirty="0"/>
              <a:t>poredaka nižega prioriteta se ne prikazuje.</a:t>
            </a:r>
          </a:p>
          <a:p>
            <a:r>
              <a:rPr lang="hr-HR" sz="2800" dirty="0"/>
              <a:t>Na datum naveden u poglavlju Kalendar ljestvice poretka postaju konačne i više se ne mijenjaju.</a:t>
            </a:r>
          </a:p>
        </p:txBody>
      </p:sp>
    </p:spTree>
    <p:extLst>
      <p:ext uri="{BB962C8B-B14F-4D97-AF65-F5344CB8AC3E}">
        <p14:creationId xmlns:p14="http://schemas.microsoft.com/office/powerpoint/2010/main" xmlns="" val="434751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Pravokutnik 2"/>
          <p:cNvSpPr/>
          <p:nvPr/>
        </p:nvSpPr>
        <p:spPr>
          <a:xfrm>
            <a:off x="323528" y="723900"/>
            <a:ext cx="7920880" cy="5724644"/>
          </a:xfrm>
          <a:prstGeom prst="rect">
            <a:avLst/>
          </a:prstGeom>
        </p:spPr>
        <p:txBody>
          <a:bodyPr wrap="square">
            <a:spAutoFit/>
          </a:bodyPr>
          <a:lstStyle/>
          <a:p>
            <a:r>
              <a:rPr lang="hr-HR" sz="2000" b="1" dirty="0" smtClean="0"/>
              <a:t>Zaključavanje </a:t>
            </a:r>
            <a:r>
              <a:rPr lang="hr-HR" sz="2000" b="1" dirty="0"/>
              <a:t>liste prioriteta, potpisivanje prijavnica, objava konačnih ljestvica poretka</a:t>
            </a:r>
          </a:p>
          <a:p>
            <a:endParaRPr lang="hr-HR" sz="2000" dirty="0" smtClean="0"/>
          </a:p>
          <a:p>
            <a:r>
              <a:rPr lang="hr-HR" dirty="0" smtClean="0"/>
              <a:t>- Lista </a:t>
            </a:r>
            <a:r>
              <a:rPr lang="hr-HR" dirty="0"/>
              <a:t>odabranih programa obrazovanja zaključava se svim kandidatima na datum koji se nalazi </a:t>
            </a:r>
            <a:r>
              <a:rPr lang="hr-HR" dirty="0" smtClean="0"/>
              <a:t>u poglavlju </a:t>
            </a:r>
            <a:r>
              <a:rPr lang="hr-HR" dirty="0"/>
              <a:t>Kalendar ove publikacije, ovisno o upisnome roku.</a:t>
            </a:r>
          </a:p>
          <a:p>
            <a:pPr marL="285750" indent="-285750">
              <a:buFontTx/>
              <a:buChar char="-"/>
            </a:pPr>
            <a:r>
              <a:rPr lang="hr-HR" dirty="0" smtClean="0"/>
              <a:t>Za </a:t>
            </a:r>
            <a:r>
              <a:rPr lang="hr-HR" dirty="0"/>
              <a:t>kandidate završnoga razreda osnovnih škola iz obrazovnoga sustava Republike Hrvatske </a:t>
            </a:r>
            <a:r>
              <a:rPr lang="hr-HR" dirty="0" smtClean="0"/>
              <a:t>prijavnicu iz </a:t>
            </a:r>
            <a:r>
              <a:rPr lang="hr-HR" dirty="0"/>
              <a:t>sustava ispisuje njihov razrednik. </a:t>
            </a:r>
            <a:endParaRPr lang="hr-HR" dirty="0" smtClean="0"/>
          </a:p>
          <a:p>
            <a:pPr marL="285750" indent="-285750">
              <a:buFontTx/>
              <a:buChar char="-"/>
            </a:pPr>
            <a:r>
              <a:rPr lang="hr-HR" dirty="0" smtClean="0"/>
              <a:t>Prijavnica </a:t>
            </a:r>
            <a:r>
              <a:rPr lang="hr-HR" dirty="0"/>
              <a:t>je obrazac koji sadrži konačnu listu prijavljenih</a:t>
            </a:r>
          </a:p>
          <a:p>
            <a:r>
              <a:rPr lang="hr-HR" dirty="0"/>
              <a:t>obrazovnih programa, poredanih po prioritetima. Kandidat i roditelj/skrbnik zatim </a:t>
            </a:r>
            <a:r>
              <a:rPr lang="hr-HR" dirty="0" smtClean="0"/>
              <a:t>potpisuju prijavnicu </a:t>
            </a:r>
            <a:r>
              <a:rPr lang="hr-HR" dirty="0"/>
              <a:t>čime potvrđuju listu prioriteta odnosno odabir kandidata. </a:t>
            </a:r>
            <a:endParaRPr lang="hr-HR" dirty="0" smtClean="0"/>
          </a:p>
          <a:p>
            <a:r>
              <a:rPr lang="hr-HR" dirty="0" smtClean="0"/>
              <a:t>- Takva </a:t>
            </a:r>
            <a:r>
              <a:rPr lang="hr-HR" dirty="0"/>
              <a:t>prijavnica čuva se u školi.</a:t>
            </a:r>
          </a:p>
          <a:p>
            <a:r>
              <a:rPr lang="hr-HR" dirty="0"/>
              <a:t>Rok za potpisivanje prijavnica naveden je u poglavlju Kalendar, ovisno o upisnome roku</a:t>
            </a:r>
            <a:r>
              <a:rPr lang="hr-HR" dirty="0" smtClean="0"/>
              <a:t>.</a:t>
            </a:r>
          </a:p>
          <a:p>
            <a:r>
              <a:rPr lang="hr-HR" dirty="0" smtClean="0"/>
              <a:t>- Potpisivanje </a:t>
            </a:r>
            <a:r>
              <a:rPr lang="hr-HR" dirty="0"/>
              <a:t>prijavnice s listom prioriteta ne jamči da će se kandidat i upisati na onaj izbor </a:t>
            </a:r>
            <a:r>
              <a:rPr lang="hr-HR" dirty="0" smtClean="0"/>
              <a:t>na kojemu </a:t>
            </a:r>
            <a:r>
              <a:rPr lang="hr-HR" dirty="0"/>
              <a:t>je stekao pravo upisa u trenutku zaključavanja odabira, odnosno ispisivanja prijavnice, već</a:t>
            </a:r>
          </a:p>
          <a:p>
            <a:r>
              <a:rPr lang="hr-HR" dirty="0"/>
              <a:t>predstavlja njegovu konačnu odluku o poretku prijavljenih programa obrazovanja.</a:t>
            </a:r>
          </a:p>
        </p:txBody>
      </p:sp>
    </p:spTree>
    <p:extLst>
      <p:ext uri="{BB962C8B-B14F-4D97-AF65-F5344CB8AC3E}">
        <p14:creationId xmlns:p14="http://schemas.microsoft.com/office/powerpoint/2010/main" xmlns="" val="297396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Upisi</a:t>
            </a:r>
            <a:endParaRPr lang="hr-HR" dirty="0"/>
          </a:p>
        </p:txBody>
      </p:sp>
      <p:sp>
        <p:nvSpPr>
          <p:cNvPr id="3" name="Pravokutnik 2"/>
          <p:cNvSpPr/>
          <p:nvPr/>
        </p:nvSpPr>
        <p:spPr>
          <a:xfrm>
            <a:off x="179512" y="240804"/>
            <a:ext cx="8583488" cy="6063198"/>
          </a:xfrm>
          <a:prstGeom prst="rect">
            <a:avLst/>
          </a:prstGeom>
        </p:spPr>
        <p:txBody>
          <a:bodyPr wrap="square">
            <a:spAutoFit/>
          </a:bodyPr>
          <a:lstStyle/>
          <a:p>
            <a:endParaRPr lang="hr-HR" dirty="0" smtClean="0"/>
          </a:p>
          <a:p>
            <a:endParaRPr lang="hr-HR" dirty="0"/>
          </a:p>
          <a:p>
            <a:endParaRPr lang="hr-HR" dirty="0"/>
          </a:p>
          <a:p>
            <a:endParaRPr lang="hr-HR" dirty="0" smtClean="0"/>
          </a:p>
          <a:p>
            <a:endParaRPr lang="hr-HR" dirty="0"/>
          </a:p>
          <a:p>
            <a:endParaRPr lang="hr-HR" dirty="0" smtClean="0"/>
          </a:p>
          <a:p>
            <a:r>
              <a:rPr lang="hr-HR" sz="2000" dirty="0" smtClean="0"/>
              <a:t>- Trenutkom </a:t>
            </a:r>
            <a:r>
              <a:rPr lang="hr-HR" sz="2000" dirty="0"/>
              <a:t>objave konačnih ljestvica poretka, kandidati stječu pravo upisa u </a:t>
            </a:r>
            <a:r>
              <a:rPr lang="hr-HR" sz="2000" dirty="0" smtClean="0"/>
              <a:t>program obrazovanja najvišega </a:t>
            </a:r>
            <a:r>
              <a:rPr lang="hr-HR" sz="2000" dirty="0"/>
              <a:t>prioriteta u kojemu se nalaze u sklopu upisne kvote. </a:t>
            </a:r>
            <a:endParaRPr lang="hr-HR" sz="2000" dirty="0" smtClean="0"/>
          </a:p>
          <a:p>
            <a:r>
              <a:rPr lang="hr-HR" sz="2000" dirty="0" smtClean="0"/>
              <a:t>- Konačne </a:t>
            </a:r>
            <a:r>
              <a:rPr lang="hr-HR" sz="2000" dirty="0"/>
              <a:t>ljestvice poretka više se </a:t>
            </a:r>
            <a:r>
              <a:rPr lang="hr-HR" sz="2000" dirty="0" smtClean="0"/>
              <a:t>ne mijenjaju</a:t>
            </a:r>
            <a:r>
              <a:rPr lang="hr-HR" sz="2000" dirty="0"/>
              <a:t>.</a:t>
            </a:r>
          </a:p>
          <a:p>
            <a:r>
              <a:rPr lang="hr-HR" sz="2000" dirty="0" smtClean="0"/>
              <a:t>- Kandidat </a:t>
            </a:r>
            <a:r>
              <a:rPr lang="hr-HR" sz="2000" dirty="0"/>
              <a:t>svoj upis potvrđuje vlastoručnim potpisom i potpisom roditelja/skrbnika na </a:t>
            </a:r>
            <a:r>
              <a:rPr lang="hr-HR" sz="2000" dirty="0" smtClean="0"/>
              <a:t>upisnici dostupnoj </a:t>
            </a:r>
            <a:r>
              <a:rPr lang="hr-HR" sz="2000" dirty="0"/>
              <a:t>na mrežnoj stranici </a:t>
            </a:r>
            <a:r>
              <a:rPr lang="hr-HR" sz="2000" dirty="0" err="1"/>
              <a:t>NISpuSŠ</a:t>
            </a:r>
            <a:r>
              <a:rPr lang="hr-HR" sz="2000" dirty="0"/>
              <a:t>-a (www.upisi.hr), koju je dužan dostaviti u srednju školu </a:t>
            </a:r>
            <a:r>
              <a:rPr lang="hr-HR" sz="2000" dirty="0" smtClean="0"/>
              <a:t>u kojoj </a:t>
            </a:r>
            <a:r>
              <a:rPr lang="hr-HR" sz="2000" dirty="0"/>
              <a:t>je ostvario pravo upisa do roka navedenoga u Kalendaru</a:t>
            </a:r>
            <a:r>
              <a:rPr lang="hr-HR" sz="2000" dirty="0" smtClean="0"/>
              <a:t>.</a:t>
            </a:r>
          </a:p>
          <a:p>
            <a:r>
              <a:rPr lang="hr-HR" sz="2000" dirty="0" smtClean="0"/>
              <a:t> - Upisnica </a:t>
            </a:r>
            <a:r>
              <a:rPr lang="hr-HR" sz="2000" dirty="0"/>
              <a:t>je obrazac koji </a:t>
            </a:r>
            <a:r>
              <a:rPr lang="hr-HR" sz="2000" dirty="0" smtClean="0"/>
              <a:t>sadrži osnovne </a:t>
            </a:r>
            <a:r>
              <a:rPr lang="hr-HR" sz="2000" dirty="0"/>
              <a:t>informacije o obrazovnom programu ili programima u koje je kandidat stekao </a:t>
            </a:r>
            <a:r>
              <a:rPr lang="hr-HR" sz="2000" dirty="0" smtClean="0"/>
              <a:t>pravo upisa</a:t>
            </a:r>
            <a:r>
              <a:rPr lang="hr-HR" sz="2000" dirty="0"/>
              <a:t>.</a:t>
            </a:r>
          </a:p>
          <a:p>
            <a:r>
              <a:rPr lang="hr-HR" sz="2000" dirty="0" smtClean="0"/>
              <a:t>- Nakon </a:t>
            </a:r>
            <a:r>
              <a:rPr lang="hr-HR" sz="2000" dirty="0"/>
              <a:t>što kandidat potvrdi svoj upis vlastoručnim potpisom i potpisom roditelja/skrbnika na </a:t>
            </a:r>
            <a:r>
              <a:rPr lang="hr-HR" sz="2000" dirty="0" smtClean="0"/>
              <a:t>upisnici i </a:t>
            </a:r>
            <a:r>
              <a:rPr lang="hr-HR" sz="2000" dirty="0"/>
              <a:t>dostavi je srednjoj školi, zajedno s ostalom potrebnom dokumentacijom, kandidat je upisan u </a:t>
            </a:r>
            <a:r>
              <a:rPr lang="hr-HR" sz="2000" dirty="0" smtClean="0"/>
              <a:t>I. razred </a:t>
            </a:r>
            <a:r>
              <a:rPr lang="hr-HR" sz="2000" dirty="0"/>
              <a:t>srednje škole u školskoj godini 2018./2019.</a:t>
            </a:r>
          </a:p>
        </p:txBody>
      </p:sp>
    </p:spTree>
    <p:extLst>
      <p:ext uri="{BB962C8B-B14F-4D97-AF65-F5344CB8AC3E}">
        <p14:creationId xmlns:p14="http://schemas.microsoft.com/office/powerpoint/2010/main" xmlns="" val="345498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67544" y="620688"/>
            <a:ext cx="8229600" cy="5721499"/>
          </a:xfrm>
        </p:spPr>
        <p:txBody>
          <a:bodyPr>
            <a:normAutofit fontScale="92500"/>
          </a:bodyPr>
          <a:lstStyle/>
          <a:p>
            <a:pPr marL="457200" indent="-457200"/>
            <a:endParaRPr lang="hr-HR" altLang="x-none" sz="2800" dirty="0" smtClean="0">
              <a:solidFill>
                <a:schemeClr val="tx1"/>
              </a:solidFill>
              <a:latin typeface="Bookman Old Style" panose="02050604050505020204" pitchFamily="18" charset="0"/>
            </a:endParaRPr>
          </a:p>
          <a:p>
            <a:pPr marL="457200" indent="-457200"/>
            <a:endParaRPr lang="hr-HR" altLang="x-none" sz="2800" dirty="0" smtClean="0">
              <a:solidFill>
                <a:schemeClr val="tx1"/>
              </a:solidFill>
              <a:latin typeface="Bookman Old Style" panose="02050604050505020204" pitchFamily="18" charset="0"/>
            </a:endParaRPr>
          </a:p>
          <a:p>
            <a:pPr marL="457200" indent="-457200"/>
            <a:r>
              <a:rPr lang="hr-HR" sz="2800" dirty="0" smtClean="0">
                <a:solidFill>
                  <a:schemeClr val="tx1"/>
                </a:solidFill>
                <a:latin typeface="Bookman Old Style" panose="02050604050505020204" pitchFamily="18" charset="0"/>
              </a:rPr>
              <a:t>Upis </a:t>
            </a:r>
            <a:r>
              <a:rPr lang="hr-HR" sz="2800" dirty="0">
                <a:solidFill>
                  <a:schemeClr val="tx1"/>
                </a:solidFill>
                <a:latin typeface="Bookman Old Style" panose="02050604050505020204" pitchFamily="18" charset="0"/>
              </a:rPr>
              <a:t>u I. razred srednje škole u školskoj godini </a:t>
            </a:r>
            <a:r>
              <a:rPr lang="hr-HR" sz="2800" dirty="0" smtClean="0">
                <a:solidFill>
                  <a:schemeClr val="tx1"/>
                </a:solidFill>
                <a:latin typeface="Bookman Old Style" panose="02050604050505020204" pitchFamily="18" charset="0"/>
              </a:rPr>
              <a:t>2018./2019. - elektroničkim </a:t>
            </a:r>
            <a:r>
              <a:rPr lang="hr-HR" sz="2800" dirty="0">
                <a:solidFill>
                  <a:schemeClr val="tx1"/>
                </a:solidFill>
                <a:latin typeface="Bookman Old Style" panose="02050604050505020204" pitchFamily="18" charset="0"/>
              </a:rPr>
              <a:t>načinom putem mrežne stranice Nacionalnoga informacijskog sustava prijava i upisa u srednje škole (u daljnjemu tekstu: NISPUSŠ) </a:t>
            </a:r>
            <a:r>
              <a:rPr lang="hr-HR" sz="2800" dirty="0" smtClean="0">
                <a:solidFill>
                  <a:schemeClr val="tx1"/>
                </a:solidFill>
                <a:latin typeface="Bookman Old Style" panose="02050604050505020204" pitchFamily="18" charset="0"/>
                <a:hlinkClick r:id="rId2"/>
              </a:rPr>
              <a:t>www.upisi.hr</a:t>
            </a:r>
            <a:endParaRPr lang="hr-HR" sz="2800" dirty="0" smtClean="0">
              <a:solidFill>
                <a:schemeClr val="tx1"/>
              </a:solidFill>
              <a:latin typeface="Bookman Old Style" panose="02050604050505020204" pitchFamily="18" charset="0"/>
            </a:endParaRPr>
          </a:p>
          <a:p>
            <a:pPr marL="457200" indent="-457200"/>
            <a:r>
              <a:rPr lang="hr-HR" sz="2800" dirty="0" smtClean="0">
                <a:solidFill>
                  <a:schemeClr val="tx1"/>
                </a:solidFill>
                <a:latin typeface="Bookman Old Style" panose="02050604050505020204" pitchFamily="18" charset="0"/>
              </a:rPr>
              <a:t>na </a:t>
            </a:r>
            <a:r>
              <a:rPr lang="hr-HR" sz="2800" dirty="0">
                <a:solidFill>
                  <a:schemeClr val="tx1"/>
                </a:solidFill>
                <a:latin typeface="Bookman Old Style" panose="02050604050505020204" pitchFamily="18" charset="0"/>
              </a:rPr>
              <a:t>temelju </a:t>
            </a:r>
            <a:r>
              <a:rPr lang="hr-HR" sz="2800" b="1" dirty="0">
                <a:solidFill>
                  <a:schemeClr val="tx1"/>
                </a:solidFill>
                <a:latin typeface="Bookman Old Style" panose="02050604050505020204" pitchFamily="18" charset="0"/>
              </a:rPr>
              <a:t>natječaja za upis koji raspisuju i objavljuju </a:t>
            </a:r>
            <a:r>
              <a:rPr lang="hr-HR" sz="2800" b="1" dirty="0" smtClean="0">
                <a:solidFill>
                  <a:schemeClr val="tx1"/>
                </a:solidFill>
                <a:latin typeface="Bookman Old Style" panose="02050604050505020204" pitchFamily="18" charset="0"/>
              </a:rPr>
              <a:t>škole </a:t>
            </a:r>
            <a:endParaRPr lang="hr-HR" altLang="x-none" sz="2800" dirty="0">
              <a:solidFill>
                <a:schemeClr val="tx1"/>
              </a:solidFill>
              <a:latin typeface="Bookman Old Style" panose="02050604050505020204" pitchFamily="18" charset="0"/>
            </a:endParaRPr>
          </a:p>
          <a:p>
            <a:pPr marL="0" indent="0">
              <a:buNone/>
            </a:pPr>
            <a:endParaRPr lang="hr-HR" altLang="x-none" sz="2800" dirty="0" smtClean="0">
              <a:solidFill>
                <a:schemeClr val="tx1"/>
              </a:solidFill>
              <a:latin typeface="Bookman Old Style" panose="02050604050505020204" pitchFamily="18" charset="0"/>
            </a:endParaRPr>
          </a:p>
          <a:p>
            <a:pPr marL="457200" indent="-457200"/>
            <a:r>
              <a:rPr lang="en-US" altLang="x-none" sz="2800" dirty="0" smtClean="0">
                <a:solidFill>
                  <a:schemeClr val="tx1"/>
                </a:solidFill>
                <a:latin typeface="Bookman Old Style" panose="02050604050505020204" pitchFamily="18" charset="0"/>
              </a:rPr>
              <a:t>U </a:t>
            </a:r>
            <a:r>
              <a:rPr lang="en-US" altLang="x-none" sz="2800" dirty="0" err="1">
                <a:solidFill>
                  <a:schemeClr val="tx1"/>
                </a:solidFill>
                <a:latin typeface="Bookman Old Style" panose="02050604050505020204" pitchFamily="18" charset="0"/>
              </a:rPr>
              <a:t>svakome</a:t>
            </a:r>
            <a:r>
              <a:rPr lang="en-US" altLang="x-none" sz="2800" dirty="0">
                <a:solidFill>
                  <a:schemeClr val="tx1"/>
                </a:solidFill>
                <a:latin typeface="Bookman Old Style" panose="02050604050505020204" pitchFamily="18" charset="0"/>
              </a:rPr>
              <a:t> </a:t>
            </a:r>
            <a:r>
              <a:rPr lang="en-US" altLang="x-none" sz="2800" dirty="0" err="1">
                <a:solidFill>
                  <a:schemeClr val="tx1"/>
                </a:solidFill>
                <a:latin typeface="Bookman Old Style" panose="02050604050505020204" pitchFamily="18" charset="0"/>
              </a:rPr>
              <a:t>upisnom</a:t>
            </a:r>
            <a:r>
              <a:rPr lang="en-US" altLang="x-none" sz="2800" dirty="0">
                <a:solidFill>
                  <a:schemeClr val="tx1"/>
                </a:solidFill>
                <a:latin typeface="Bookman Old Style" panose="02050604050505020204" pitchFamily="18" charset="0"/>
              </a:rPr>
              <a:t> </a:t>
            </a:r>
            <a:r>
              <a:rPr lang="en-US" altLang="x-none" sz="2800" dirty="0" err="1">
                <a:solidFill>
                  <a:schemeClr val="tx1"/>
                </a:solidFill>
                <a:latin typeface="Bookman Old Style" panose="02050604050505020204" pitchFamily="18" charset="0"/>
              </a:rPr>
              <a:t>roku</a:t>
            </a:r>
            <a:r>
              <a:rPr lang="en-US" altLang="x-none" sz="2800" dirty="0">
                <a:solidFill>
                  <a:schemeClr val="tx1"/>
                </a:solidFill>
                <a:latin typeface="Bookman Old Style" panose="02050604050505020204" pitchFamily="18" charset="0"/>
              </a:rPr>
              <a:t> </a:t>
            </a:r>
            <a:r>
              <a:rPr lang="en-US" altLang="x-none" sz="2800" dirty="0" err="1">
                <a:solidFill>
                  <a:schemeClr val="tx1"/>
                </a:solidFill>
                <a:latin typeface="Bookman Old Style" panose="02050604050505020204" pitchFamily="18" charset="0"/>
              </a:rPr>
              <a:t>kandidat</a:t>
            </a:r>
            <a:r>
              <a:rPr lang="en-US" altLang="x-none" sz="2800" dirty="0">
                <a:solidFill>
                  <a:schemeClr val="tx1"/>
                </a:solidFill>
                <a:latin typeface="Bookman Old Style" panose="02050604050505020204" pitchFamily="18" charset="0"/>
              </a:rPr>
              <a:t> se </a:t>
            </a:r>
            <a:r>
              <a:rPr lang="en-US" altLang="x-none" sz="2800" dirty="0" err="1">
                <a:solidFill>
                  <a:schemeClr val="tx1"/>
                </a:solidFill>
                <a:latin typeface="Bookman Old Style" panose="02050604050505020204" pitchFamily="18" charset="0"/>
              </a:rPr>
              <a:t>može</a:t>
            </a:r>
            <a:r>
              <a:rPr lang="en-US" altLang="x-none" sz="2800" dirty="0">
                <a:solidFill>
                  <a:schemeClr val="tx1"/>
                </a:solidFill>
                <a:latin typeface="Bookman Old Style" panose="02050604050505020204" pitchFamily="18" charset="0"/>
              </a:rPr>
              <a:t> </a:t>
            </a:r>
            <a:r>
              <a:rPr lang="en-US" altLang="x-none" sz="2800" dirty="0" err="1">
                <a:solidFill>
                  <a:schemeClr val="tx1"/>
                </a:solidFill>
                <a:latin typeface="Bookman Old Style" panose="02050604050505020204" pitchFamily="18" charset="0"/>
              </a:rPr>
              <a:t>prijaviti</a:t>
            </a:r>
            <a:r>
              <a:rPr lang="en-US" altLang="x-none" sz="2800" dirty="0">
                <a:solidFill>
                  <a:schemeClr val="tx1"/>
                </a:solidFill>
                <a:latin typeface="Bookman Old Style" panose="02050604050505020204" pitchFamily="18" charset="0"/>
              </a:rPr>
              <a:t> </a:t>
            </a:r>
            <a:r>
              <a:rPr lang="en-US" altLang="x-none" sz="2800" dirty="0" err="1">
                <a:solidFill>
                  <a:schemeClr val="tx1"/>
                </a:solidFill>
                <a:latin typeface="Bookman Old Style" panose="02050604050505020204" pitchFamily="18" charset="0"/>
              </a:rPr>
              <a:t>za</a:t>
            </a:r>
            <a:r>
              <a:rPr lang="en-US" altLang="x-none" sz="2800" dirty="0">
                <a:solidFill>
                  <a:schemeClr val="tx1"/>
                </a:solidFill>
                <a:latin typeface="Bookman Old Style" panose="02050604050505020204" pitchFamily="18" charset="0"/>
              </a:rPr>
              <a:t> </a:t>
            </a:r>
            <a:r>
              <a:rPr lang="en-US" altLang="x-none" sz="2800" dirty="0" err="1">
                <a:solidFill>
                  <a:schemeClr val="tx1"/>
                </a:solidFill>
                <a:latin typeface="Bookman Old Style" panose="02050604050505020204" pitchFamily="18" charset="0"/>
              </a:rPr>
              <a:t>upis</a:t>
            </a:r>
            <a:r>
              <a:rPr lang="en-US" altLang="x-none" sz="2800" dirty="0">
                <a:solidFill>
                  <a:schemeClr val="tx1"/>
                </a:solidFill>
                <a:latin typeface="Bookman Old Style" panose="02050604050505020204" pitchFamily="18" charset="0"/>
              </a:rPr>
              <a:t> u </a:t>
            </a:r>
            <a:r>
              <a:rPr lang="en-US" altLang="x-none" sz="2800" dirty="0" err="1">
                <a:solidFill>
                  <a:schemeClr val="tx1"/>
                </a:solidFill>
                <a:latin typeface="Bookman Old Style" panose="02050604050505020204" pitchFamily="18" charset="0"/>
              </a:rPr>
              <a:t>najviše</a:t>
            </a:r>
            <a:r>
              <a:rPr lang="en-US" altLang="x-none" sz="2800" dirty="0">
                <a:solidFill>
                  <a:schemeClr val="tx1"/>
                </a:solidFill>
                <a:latin typeface="Bookman Old Style" panose="02050604050505020204" pitchFamily="18" charset="0"/>
              </a:rPr>
              <a:t> </a:t>
            </a:r>
            <a:r>
              <a:rPr lang="en-US" altLang="x-none" sz="2800" b="1" dirty="0" err="1">
                <a:solidFill>
                  <a:schemeClr val="tx1"/>
                </a:solidFill>
                <a:latin typeface="Bookman Old Style" panose="02050604050505020204" pitchFamily="18" charset="0"/>
              </a:rPr>
              <a:t>šest</a:t>
            </a:r>
            <a:r>
              <a:rPr lang="en-US" altLang="x-none" sz="2800" b="1" dirty="0">
                <a:solidFill>
                  <a:schemeClr val="tx1"/>
                </a:solidFill>
                <a:latin typeface="Bookman Old Style" panose="02050604050505020204" pitchFamily="18" charset="0"/>
              </a:rPr>
              <a:t> </a:t>
            </a:r>
            <a:r>
              <a:rPr lang="en-US" altLang="x-none" sz="2800" b="1" dirty="0" err="1">
                <a:solidFill>
                  <a:schemeClr val="tx1"/>
                </a:solidFill>
                <a:latin typeface="Bookman Old Style" panose="02050604050505020204" pitchFamily="18" charset="0"/>
              </a:rPr>
              <a:t>obrazovnih</a:t>
            </a:r>
            <a:r>
              <a:rPr lang="en-US" altLang="x-none" sz="2800" b="1" dirty="0">
                <a:solidFill>
                  <a:schemeClr val="tx1"/>
                </a:solidFill>
                <a:latin typeface="Bookman Old Style" panose="02050604050505020204" pitchFamily="18" charset="0"/>
              </a:rPr>
              <a:t> </a:t>
            </a:r>
            <a:r>
              <a:rPr lang="en-US" altLang="x-none" sz="2800" b="1" dirty="0" err="1" smtClean="0">
                <a:solidFill>
                  <a:schemeClr val="tx1"/>
                </a:solidFill>
                <a:latin typeface="Bookman Old Style" panose="02050604050505020204" pitchFamily="18" charset="0"/>
              </a:rPr>
              <a:t>programa</a:t>
            </a:r>
            <a:r>
              <a:rPr lang="hr-HR" altLang="x-none" sz="2800" b="1" dirty="0" smtClean="0">
                <a:solidFill>
                  <a:schemeClr val="tx1"/>
                </a:solidFill>
                <a:latin typeface="Bookman Old Style" panose="02050604050505020204" pitchFamily="18" charset="0"/>
              </a:rPr>
              <a:t>.</a:t>
            </a:r>
            <a:endParaRPr lang="en-US" altLang="x-none" sz="2800" b="1" dirty="0">
              <a:solidFill>
                <a:schemeClr val="tx1"/>
              </a:solidFill>
              <a:latin typeface="Bookman Old Style" panose="02050604050505020204" pitchFamily="18" charset="0"/>
            </a:endParaRPr>
          </a:p>
          <a:p>
            <a:pPr marL="0" indent="0">
              <a:buNone/>
            </a:pPr>
            <a:endParaRPr lang="hr-HR" sz="2800" dirty="0"/>
          </a:p>
        </p:txBody>
      </p:sp>
    </p:spTree>
    <p:extLst>
      <p:ext uri="{BB962C8B-B14F-4D97-AF65-F5344CB8AC3E}">
        <p14:creationId xmlns:p14="http://schemas.microsoft.com/office/powerpoint/2010/main" xmlns="" val="7041153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Važno!</a:t>
            </a:r>
            <a:endParaRPr lang="hr-HR" dirty="0"/>
          </a:p>
        </p:txBody>
      </p:sp>
      <p:sp>
        <p:nvSpPr>
          <p:cNvPr id="3" name="Pravokutnik 2"/>
          <p:cNvSpPr/>
          <p:nvPr/>
        </p:nvSpPr>
        <p:spPr>
          <a:xfrm>
            <a:off x="395536" y="1772816"/>
            <a:ext cx="7848872" cy="3785652"/>
          </a:xfrm>
          <a:prstGeom prst="rect">
            <a:avLst/>
          </a:prstGeom>
        </p:spPr>
        <p:txBody>
          <a:bodyPr wrap="square">
            <a:spAutoFit/>
          </a:bodyPr>
          <a:lstStyle/>
          <a:p>
            <a:r>
              <a:rPr lang="hr-HR" sz="2400" dirty="0" smtClean="0"/>
              <a:t>- Kandidati </a:t>
            </a:r>
            <a:r>
              <a:rPr lang="hr-HR" sz="2400" dirty="0"/>
              <a:t>koji u srednju školu ne dostave upisnicu te, ako je to potrebno, potvrdu liječnika </a:t>
            </a:r>
            <a:r>
              <a:rPr lang="hr-HR" sz="2400" dirty="0" smtClean="0"/>
              <a:t>školske medicine </a:t>
            </a:r>
            <a:r>
              <a:rPr lang="hr-HR" sz="2400" dirty="0"/>
              <a:t>ili svjedodžbu medicine rada, odnosno potvrdu obiteljskog liječnika, gube pravo na upis </a:t>
            </a:r>
            <a:r>
              <a:rPr lang="hr-HR" sz="2400" dirty="0" smtClean="0"/>
              <a:t>i upućuju </a:t>
            </a:r>
            <a:r>
              <a:rPr lang="hr-HR" sz="2400" dirty="0"/>
              <a:t>se na sljedeći upisni rok.</a:t>
            </a:r>
          </a:p>
          <a:p>
            <a:r>
              <a:rPr lang="hr-HR" sz="2400" dirty="0" smtClean="0"/>
              <a:t>-Kandidati </a:t>
            </a:r>
            <a:r>
              <a:rPr lang="hr-HR" sz="2400" dirty="0"/>
              <a:t>koji upisuju programe obrazovanja za vezane obrte (JMO programe) dužni su, pri </a:t>
            </a:r>
            <a:r>
              <a:rPr lang="hr-HR" sz="2400" dirty="0" smtClean="0"/>
              <a:t>upisu ili </a:t>
            </a:r>
            <a:r>
              <a:rPr lang="hr-HR" sz="2400" dirty="0"/>
              <a:t>najkasnije do kraja prvog polugodišta prvog razreda, dostaviti školi liječničku </a:t>
            </a:r>
            <a:r>
              <a:rPr lang="hr-HR" sz="2400" dirty="0" smtClean="0"/>
              <a:t>svjedodžbu medicine </a:t>
            </a:r>
            <a:r>
              <a:rPr lang="hr-HR" sz="2400" dirty="0"/>
              <a:t>rada i sklopljen ugovor o naukovanju.</a:t>
            </a:r>
          </a:p>
        </p:txBody>
      </p:sp>
    </p:spTree>
    <p:extLst>
      <p:ext uri="{BB962C8B-B14F-4D97-AF65-F5344CB8AC3E}">
        <p14:creationId xmlns:p14="http://schemas.microsoft.com/office/powerpoint/2010/main" xmlns="" val="1183639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55576" y="-603448"/>
            <a:ext cx="7632848" cy="923330"/>
          </a:xfrm>
          <a:prstGeom prst="rect">
            <a:avLst/>
          </a:prstGeom>
        </p:spPr>
        <p:txBody>
          <a:bodyPr wrap="square">
            <a:spAutoFit/>
          </a:bodyPr>
          <a:lstStyle/>
          <a:p>
            <a:endParaRPr lang="hr-HR" dirty="0" smtClean="0"/>
          </a:p>
          <a:p>
            <a:endParaRPr lang="hr-HR" dirty="0"/>
          </a:p>
          <a:p>
            <a:endParaRPr lang="hr-HR" dirty="0" smtClean="0"/>
          </a:p>
        </p:txBody>
      </p:sp>
      <p:pic>
        <p:nvPicPr>
          <p:cNvPr id="5" name="Slika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2561" y="0"/>
            <a:ext cx="6738878" cy="6858000"/>
          </a:xfrm>
          <a:prstGeom prst="rect">
            <a:avLst/>
          </a:prstGeom>
        </p:spPr>
      </p:pic>
    </p:spTree>
    <p:extLst>
      <p:ext uri="{BB962C8B-B14F-4D97-AF65-F5344CB8AC3E}">
        <p14:creationId xmlns:p14="http://schemas.microsoft.com/office/powerpoint/2010/main" xmlns="" val="4028322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60648"/>
            <a:ext cx="9144000" cy="990600"/>
          </a:xfrm>
        </p:spPr>
        <p:txBody>
          <a:bodyPr>
            <a:noAutofit/>
          </a:bodyPr>
          <a:lstStyle/>
          <a:p>
            <a:pPr eaLnBrk="1" hangingPunct="1"/>
            <a:r>
              <a:rPr lang="hr-HR" sz="3200" b="1" dirty="0" smtClean="0">
                <a:solidFill>
                  <a:schemeClr val="accent2">
                    <a:lumMod val="75000"/>
                  </a:schemeClr>
                </a:solidFill>
                <a:latin typeface="Bookman Old Style" panose="02050604050505020204" pitchFamily="18" charset="0"/>
              </a:rPr>
              <a:t>M</a:t>
            </a:r>
            <a:r>
              <a:rPr lang="it-IT" sz="3200" b="1" dirty="0" err="1" smtClean="0">
                <a:solidFill>
                  <a:schemeClr val="accent2">
                    <a:lumMod val="75000"/>
                  </a:schemeClr>
                </a:solidFill>
                <a:latin typeface="Bookman Old Style" panose="02050604050505020204" pitchFamily="18" charset="0"/>
              </a:rPr>
              <a:t>ože</a:t>
            </a:r>
            <a:r>
              <a:rPr lang="hr-HR" sz="3200" b="1" dirty="0" smtClean="0">
                <a:solidFill>
                  <a:schemeClr val="accent2">
                    <a:lumMod val="75000"/>
                  </a:schemeClr>
                </a:solidFill>
                <a:latin typeface="Bookman Old Style" panose="02050604050505020204" pitchFamily="18" charset="0"/>
              </a:rPr>
              <a:t>te se</a:t>
            </a:r>
            <a:r>
              <a:rPr lang="it-IT" sz="3200" b="1" dirty="0" smtClean="0">
                <a:solidFill>
                  <a:schemeClr val="accent2">
                    <a:lumMod val="75000"/>
                  </a:schemeClr>
                </a:solidFill>
                <a:latin typeface="Bookman Old Style" panose="02050604050505020204" pitchFamily="18" charset="0"/>
              </a:rPr>
              <a:t> </a:t>
            </a:r>
            <a:r>
              <a:rPr lang="it-IT" sz="3200" b="1" dirty="0" err="1" smtClean="0">
                <a:solidFill>
                  <a:schemeClr val="accent2">
                    <a:lumMod val="75000"/>
                  </a:schemeClr>
                </a:solidFill>
                <a:latin typeface="Bookman Old Style" panose="02050604050505020204" pitchFamily="18" charset="0"/>
              </a:rPr>
              <a:t>informirati</a:t>
            </a:r>
            <a:r>
              <a:rPr lang="it-IT" sz="3200" b="1" dirty="0" smtClean="0">
                <a:solidFill>
                  <a:schemeClr val="accent2">
                    <a:lumMod val="75000"/>
                  </a:schemeClr>
                </a:solidFill>
                <a:latin typeface="Bookman Old Style" panose="02050604050505020204" pitchFamily="18" charset="0"/>
              </a:rPr>
              <a:t> </a:t>
            </a:r>
            <a:r>
              <a:rPr lang="it-IT" sz="3200" b="1" dirty="0" err="1" smtClean="0">
                <a:solidFill>
                  <a:schemeClr val="accent2">
                    <a:lumMod val="75000"/>
                  </a:schemeClr>
                </a:solidFill>
                <a:latin typeface="Bookman Old Style" panose="02050604050505020204" pitchFamily="18" charset="0"/>
              </a:rPr>
              <a:t>putem</a:t>
            </a:r>
            <a:r>
              <a:rPr lang="it-IT" sz="3200" b="1" dirty="0" smtClean="0">
                <a:solidFill>
                  <a:schemeClr val="accent2">
                    <a:lumMod val="75000"/>
                  </a:schemeClr>
                </a:solidFill>
                <a:latin typeface="Bookman Old Style" panose="02050604050505020204" pitchFamily="18" charset="0"/>
              </a:rPr>
              <a:t> INTERNETA:</a:t>
            </a:r>
            <a:endParaRPr lang="hr-HR" sz="3200" b="1" dirty="0" smtClean="0">
              <a:solidFill>
                <a:schemeClr val="accent2">
                  <a:lumMod val="75000"/>
                </a:schemeClr>
              </a:solidFill>
              <a:latin typeface="Bookman Old Style" panose="02050604050505020204" pitchFamily="18" charset="0"/>
            </a:endParaRPr>
          </a:p>
        </p:txBody>
      </p:sp>
      <p:sp>
        <p:nvSpPr>
          <p:cNvPr id="19459" name="Rectangle 3"/>
          <p:cNvSpPr>
            <a:spLocks noGrp="1" noChangeArrowheads="1"/>
          </p:cNvSpPr>
          <p:nvPr>
            <p:ph sz="quarter" idx="1"/>
          </p:nvPr>
        </p:nvSpPr>
        <p:spPr>
          <a:xfrm>
            <a:off x="611560" y="1556792"/>
            <a:ext cx="8153400" cy="4495800"/>
          </a:xfrm>
        </p:spPr>
        <p:txBody>
          <a:bodyPr/>
          <a:lstStyle/>
          <a:p>
            <a:pPr eaLnBrk="1" hangingPunct="1">
              <a:lnSpc>
                <a:spcPct val="90000"/>
              </a:lnSpc>
            </a:pPr>
            <a:r>
              <a:rPr lang="hr-HR" dirty="0" smtClean="0">
                <a:latin typeface="Bookman Old Style" panose="02050604050505020204" pitchFamily="18" charset="0"/>
              </a:rPr>
              <a:t>Na stranici </a:t>
            </a:r>
            <a:r>
              <a:rPr lang="hr-HR" dirty="0" smtClean="0">
                <a:solidFill>
                  <a:srgbClr val="FF0000"/>
                </a:solidFill>
                <a:latin typeface="Bookman Old Style" panose="02050604050505020204" pitchFamily="18" charset="0"/>
              </a:rPr>
              <a:t>upisi.hr</a:t>
            </a:r>
          </a:p>
          <a:p>
            <a:pPr marL="0" indent="0" eaLnBrk="1" hangingPunct="1">
              <a:lnSpc>
                <a:spcPct val="90000"/>
              </a:lnSpc>
              <a:buNone/>
            </a:pPr>
            <a:endParaRPr lang="hr-HR" dirty="0">
              <a:latin typeface="Bookman Old Style" panose="02050604050505020204" pitchFamily="18" charset="0"/>
            </a:endParaRPr>
          </a:p>
          <a:p>
            <a:pPr marL="0" indent="0" eaLnBrk="1" hangingPunct="1">
              <a:lnSpc>
                <a:spcPct val="90000"/>
              </a:lnSpc>
              <a:buNone/>
            </a:pPr>
            <a:r>
              <a:rPr lang="hr-HR" dirty="0" smtClean="0">
                <a:latin typeface="Bookman Old Style" panose="02050604050505020204" pitchFamily="18" charset="0"/>
              </a:rPr>
              <a:t> - na stranicama pojedinih </a:t>
            </a:r>
          </a:p>
          <a:p>
            <a:pPr eaLnBrk="1" hangingPunct="1">
              <a:lnSpc>
                <a:spcPct val="90000"/>
              </a:lnSpc>
              <a:buFontTx/>
              <a:buNone/>
            </a:pPr>
            <a:r>
              <a:rPr lang="hr-HR" dirty="0" smtClean="0">
                <a:latin typeface="Bookman Old Style" panose="02050604050505020204" pitchFamily="18" charset="0"/>
              </a:rPr>
              <a:t>   škola </a:t>
            </a:r>
            <a:r>
              <a:rPr lang="hr-HR" dirty="0" smtClean="0">
                <a:solidFill>
                  <a:srgbClr val="FF0000"/>
                </a:solidFill>
                <a:latin typeface="Bookman Old Style" panose="02050604050505020204" pitchFamily="18" charset="0"/>
              </a:rPr>
              <a:t>(</a:t>
            </a:r>
            <a:r>
              <a:rPr lang="hr-HR" dirty="0" smtClean="0">
                <a:solidFill>
                  <a:srgbClr val="FF0000"/>
                </a:solidFill>
                <a:latin typeface="Bookman Old Style" panose="02050604050505020204" pitchFamily="18" charset="0"/>
                <a:hlinkClick r:id="rId2"/>
              </a:rPr>
              <a:t>www.skole.hr</a:t>
            </a:r>
            <a:r>
              <a:rPr lang="hr-HR" dirty="0" smtClean="0">
                <a:latin typeface="Bookman Old Style" panose="02050604050505020204" pitchFamily="18" charset="0"/>
              </a:rPr>
              <a:t>)</a:t>
            </a:r>
          </a:p>
          <a:p>
            <a:pPr eaLnBrk="1" hangingPunct="1">
              <a:lnSpc>
                <a:spcPct val="90000"/>
              </a:lnSpc>
            </a:pPr>
            <a:endParaRPr lang="hr-HR" dirty="0" smtClean="0">
              <a:latin typeface="Comic Sans MS" pitchFamily="66" charset="0"/>
            </a:endParaRPr>
          </a:p>
          <a:p>
            <a:pPr eaLnBrk="1" hangingPunct="1">
              <a:lnSpc>
                <a:spcPct val="90000"/>
              </a:lnSpc>
            </a:pPr>
            <a:r>
              <a:rPr lang="hr-HR" dirty="0" smtClean="0">
                <a:latin typeface="Comic Sans MS" pitchFamily="66" charset="0"/>
              </a:rPr>
              <a:t>na stranicama Ministarstva</a:t>
            </a:r>
          </a:p>
          <a:p>
            <a:pPr marL="0" indent="0">
              <a:lnSpc>
                <a:spcPct val="90000"/>
              </a:lnSpc>
              <a:buNone/>
            </a:pPr>
            <a:r>
              <a:rPr lang="hr-HR" dirty="0" smtClean="0">
                <a:latin typeface="Comic Sans MS" pitchFamily="66" charset="0"/>
              </a:rPr>
              <a:t> </a:t>
            </a:r>
            <a:r>
              <a:rPr lang="hr-HR" dirty="0">
                <a:solidFill>
                  <a:srgbClr val="FF0000"/>
                </a:solidFill>
                <a:latin typeface="Comic Sans MS" pitchFamily="66" charset="0"/>
              </a:rPr>
              <a:t>https://mzo.hr/hr/rubrike/upisi</a:t>
            </a:r>
            <a:endParaRPr lang="hr-HR" dirty="0" smtClean="0">
              <a:solidFill>
                <a:srgbClr val="FF0000"/>
              </a:solidFill>
              <a:latin typeface="Comic Sans MS" pitchFamily="66" charset="0"/>
            </a:endParaRPr>
          </a:p>
        </p:txBody>
      </p:sp>
      <p:pic>
        <p:nvPicPr>
          <p:cNvPr id="2" name="Slika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88224" y="4077072"/>
            <a:ext cx="2369839" cy="2542466"/>
          </a:xfrm>
          <a:prstGeom prst="rect">
            <a:avLst/>
          </a:prstGeom>
        </p:spPr>
      </p:pic>
    </p:spTree>
    <p:extLst>
      <p:ext uri="{BB962C8B-B14F-4D97-AF65-F5344CB8AC3E}">
        <p14:creationId xmlns:p14="http://schemas.microsoft.com/office/powerpoint/2010/main" xmlns="" val="27777509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
          </p:nvPr>
        </p:nvSpPr>
        <p:spPr>
          <a:xfrm>
            <a:off x="467544" y="260648"/>
            <a:ext cx="8579296" cy="5328592"/>
          </a:xfrm>
        </p:spPr>
        <p:txBody>
          <a:bodyPr>
            <a:normAutofit/>
          </a:bodyPr>
          <a:lstStyle/>
          <a:p>
            <a:pPr marL="109728" indent="0" algn="ctr">
              <a:buNone/>
            </a:pPr>
            <a:r>
              <a:rPr lang="hr-HR" sz="2800" b="1" dirty="0" smtClean="0">
                <a:solidFill>
                  <a:schemeClr val="accent2">
                    <a:lumMod val="75000"/>
                  </a:schemeClr>
                </a:solidFill>
                <a:latin typeface="Bookman Old Style" panose="02050604050505020204" pitchFamily="18" charset="0"/>
              </a:rPr>
              <a:t>Elementi i kriteriji vrednovanja za upis u srednju školu </a:t>
            </a:r>
            <a:endParaRPr lang="hr-HR" sz="2800" b="1" dirty="0">
              <a:solidFill>
                <a:schemeClr val="accent2">
                  <a:lumMod val="75000"/>
                </a:schemeClr>
              </a:solidFill>
              <a:latin typeface="Bookman Old Style" panose="02050604050505020204" pitchFamily="18" charset="0"/>
            </a:endParaRPr>
          </a:p>
        </p:txBody>
      </p:sp>
      <p:graphicFrame>
        <p:nvGraphicFramePr>
          <p:cNvPr id="3" name="Dijagram 2"/>
          <p:cNvGraphicFramePr/>
          <p:nvPr>
            <p:extLst>
              <p:ext uri="{D42A27DB-BD31-4B8C-83A1-F6EECF244321}">
                <p14:modId xmlns:p14="http://schemas.microsoft.com/office/powerpoint/2010/main" xmlns="" val="1546094140"/>
              </p:ext>
            </p:extLst>
          </p:nvPr>
        </p:nvGraphicFramePr>
        <p:xfrm>
          <a:off x="1547664"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849194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579296" cy="648072"/>
          </a:xfrm>
        </p:spPr>
        <p:txBody>
          <a:bodyPr>
            <a:noAutofit/>
          </a:bodyPr>
          <a:lstStyle/>
          <a:p>
            <a:r>
              <a:rPr lang="hr-HR" sz="2000" b="1" dirty="0" smtClean="0">
                <a:solidFill>
                  <a:schemeClr val="accent2">
                    <a:lumMod val="75000"/>
                  </a:schemeClr>
                </a:solidFill>
                <a:latin typeface="Bookman Old Style" panose="02050604050505020204" pitchFamily="18" charset="0"/>
                <a:cs typeface="Aharoni" pitchFamily="2" charset="-79"/>
              </a:rPr>
              <a:t>Zajednički elementi za četverogodišnje i petogodišnji program</a:t>
            </a:r>
            <a:endParaRPr lang="hr-HR" sz="2000" b="1" dirty="0">
              <a:solidFill>
                <a:schemeClr val="accent2">
                  <a:lumMod val="75000"/>
                </a:schemeClr>
              </a:solidFill>
              <a:latin typeface="Bookman Old Style" panose="02050604050505020204" pitchFamily="18" charset="0"/>
              <a:cs typeface="Aharoni" pitchFamily="2" charset="-79"/>
            </a:endParaRPr>
          </a:p>
        </p:txBody>
      </p:sp>
      <p:graphicFrame>
        <p:nvGraphicFramePr>
          <p:cNvPr id="4" name="Rezervirano mjesto sadržaja 3"/>
          <p:cNvGraphicFramePr>
            <a:graphicFrameLocks noGrp="1"/>
          </p:cNvGraphicFramePr>
          <p:nvPr>
            <p:ph sz="quarter" idx="1"/>
            <p:extLst>
              <p:ext uri="{D42A27DB-BD31-4B8C-83A1-F6EECF244321}">
                <p14:modId xmlns:p14="http://schemas.microsoft.com/office/powerpoint/2010/main" xmlns="" val="4033159550"/>
              </p:ext>
            </p:extLst>
          </p:nvPr>
        </p:nvGraphicFramePr>
        <p:xfrm>
          <a:off x="251520" y="980728"/>
          <a:ext cx="8640959" cy="5520350"/>
        </p:xfrm>
        <a:graphic>
          <a:graphicData uri="http://schemas.openxmlformats.org/drawingml/2006/table">
            <a:tbl>
              <a:tblPr firstRow="1" bandRow="1">
                <a:tableStyleId>{5C22544A-7EE6-4342-B048-85BDC9FD1C3A}</a:tableStyleId>
              </a:tblPr>
              <a:tblGrid>
                <a:gridCol w="2080232"/>
                <a:gridCol w="1280142"/>
                <a:gridCol w="1251675"/>
                <a:gridCol w="1285324"/>
                <a:gridCol w="1463444"/>
                <a:gridCol w="1280142"/>
              </a:tblGrid>
              <a:tr h="898115">
                <a:tc>
                  <a:txBody>
                    <a:bodyPr/>
                    <a:lstStyle/>
                    <a:p>
                      <a:r>
                        <a:rPr lang="hr-HR" dirty="0" smtClean="0"/>
                        <a:t>ELEMENTI</a:t>
                      </a:r>
                      <a:r>
                        <a:rPr lang="hr-HR" baseline="0" dirty="0" smtClean="0"/>
                        <a:t> VREDNOVANJA </a:t>
                      </a:r>
                      <a:endParaRPr lang="hr-HR" dirty="0"/>
                    </a:p>
                  </a:txBody>
                  <a:tcPr/>
                </a:tc>
                <a:tc>
                  <a:txBody>
                    <a:bodyPr/>
                    <a:lstStyle/>
                    <a:p>
                      <a:r>
                        <a:rPr lang="hr-HR" dirty="0" smtClean="0"/>
                        <a:t>5.razred</a:t>
                      </a:r>
                      <a:endParaRPr lang="hr-HR" dirty="0"/>
                    </a:p>
                  </a:txBody>
                  <a:tcPr/>
                </a:tc>
                <a:tc>
                  <a:txBody>
                    <a:bodyPr/>
                    <a:lstStyle/>
                    <a:p>
                      <a:r>
                        <a:rPr lang="hr-HR" dirty="0" smtClean="0"/>
                        <a:t>6.razred</a:t>
                      </a:r>
                      <a:endParaRPr lang="hr-HR" dirty="0"/>
                    </a:p>
                  </a:txBody>
                  <a:tcPr/>
                </a:tc>
                <a:tc>
                  <a:txBody>
                    <a:bodyPr/>
                    <a:lstStyle/>
                    <a:p>
                      <a:r>
                        <a:rPr lang="hr-HR" dirty="0" smtClean="0"/>
                        <a:t>7.razred</a:t>
                      </a:r>
                      <a:endParaRPr lang="hr-HR" dirty="0"/>
                    </a:p>
                  </a:txBody>
                  <a:tcPr/>
                </a:tc>
                <a:tc>
                  <a:txBody>
                    <a:bodyPr/>
                    <a:lstStyle/>
                    <a:p>
                      <a:r>
                        <a:rPr lang="hr-HR" dirty="0" smtClean="0"/>
                        <a:t>8.razred</a:t>
                      </a:r>
                      <a:endParaRPr lang="hr-HR" dirty="0"/>
                    </a:p>
                  </a:txBody>
                  <a:tcPr/>
                </a:tc>
                <a:tc>
                  <a:txBody>
                    <a:bodyPr/>
                    <a:lstStyle/>
                    <a:p>
                      <a:r>
                        <a:rPr lang="hr-HR" dirty="0" smtClean="0"/>
                        <a:t>Ukupno </a:t>
                      </a:r>
                      <a:endParaRPr lang="hr-HR" dirty="0"/>
                    </a:p>
                  </a:txBody>
                  <a:tcPr/>
                </a:tc>
              </a:tr>
              <a:tr h="346623">
                <a:tc>
                  <a:txBody>
                    <a:bodyPr/>
                    <a:lstStyle/>
                    <a:p>
                      <a:r>
                        <a:rPr lang="hr-HR" dirty="0" smtClean="0"/>
                        <a:t>Prosjek ocjena </a:t>
                      </a:r>
                      <a:endParaRPr lang="hr-HR" dirty="0"/>
                    </a:p>
                  </a:txBody>
                  <a:tcPr/>
                </a:tc>
                <a:tc>
                  <a:txBody>
                    <a:bodyPr/>
                    <a:lstStyle/>
                    <a:p>
                      <a:r>
                        <a:rPr lang="hr-HR" dirty="0" smtClean="0"/>
                        <a:t>5,</a:t>
                      </a:r>
                      <a:r>
                        <a:rPr lang="hr-HR" dirty="0" err="1" smtClean="0"/>
                        <a:t>oo</a:t>
                      </a:r>
                      <a:endParaRPr lang="hr-HR" dirty="0"/>
                    </a:p>
                  </a:txBody>
                  <a:tcPr/>
                </a:tc>
                <a:tc>
                  <a:txBody>
                    <a:bodyPr/>
                    <a:lstStyle/>
                    <a:p>
                      <a:r>
                        <a:rPr lang="hr-HR" dirty="0" smtClean="0"/>
                        <a:t>5,00</a:t>
                      </a:r>
                      <a:endParaRPr lang="hr-HR" dirty="0"/>
                    </a:p>
                  </a:txBody>
                  <a:tcPr/>
                </a:tc>
                <a:tc>
                  <a:txBody>
                    <a:bodyPr/>
                    <a:lstStyle/>
                    <a:p>
                      <a:r>
                        <a:rPr lang="hr-HR" dirty="0" smtClean="0"/>
                        <a:t>5,00</a:t>
                      </a:r>
                      <a:endParaRPr lang="hr-HR" dirty="0"/>
                    </a:p>
                  </a:txBody>
                  <a:tcPr/>
                </a:tc>
                <a:tc>
                  <a:txBody>
                    <a:bodyPr/>
                    <a:lstStyle/>
                    <a:p>
                      <a:r>
                        <a:rPr lang="hr-HR" dirty="0" smtClean="0"/>
                        <a:t>5,00</a:t>
                      </a:r>
                      <a:endParaRPr lang="hr-HR" dirty="0"/>
                    </a:p>
                  </a:txBody>
                  <a:tcPr/>
                </a:tc>
                <a:tc>
                  <a:txBody>
                    <a:bodyPr/>
                    <a:lstStyle/>
                    <a:p>
                      <a:r>
                        <a:rPr lang="hr-HR" dirty="0" smtClean="0"/>
                        <a:t>20,00</a:t>
                      </a:r>
                      <a:endParaRPr lang="hr-HR" dirty="0"/>
                    </a:p>
                  </a:txBody>
                  <a:tcPr/>
                </a:tc>
              </a:tr>
              <a:tr h="346623">
                <a:tc>
                  <a:txBody>
                    <a:bodyPr/>
                    <a:lstStyle/>
                    <a:p>
                      <a:r>
                        <a:rPr lang="hr-HR" dirty="0" smtClean="0"/>
                        <a:t>Hrvatski jezik </a:t>
                      </a:r>
                      <a:endParaRPr lang="hr-HR" dirty="0"/>
                    </a:p>
                  </a:txBody>
                  <a:tcPr/>
                </a:tc>
                <a:tc>
                  <a:txBody>
                    <a:bodyPr/>
                    <a:lstStyle/>
                    <a:p>
                      <a:endParaRPr lang="hr-HR"/>
                    </a:p>
                  </a:txBody>
                  <a:tcPr/>
                </a:tc>
                <a:tc>
                  <a:txBody>
                    <a:bodyPr/>
                    <a:lstStyle/>
                    <a:p>
                      <a:endParaRPr lang="hr-HR"/>
                    </a:p>
                  </a:txBody>
                  <a:tcPr/>
                </a:tc>
                <a:tc>
                  <a:txBody>
                    <a:bodyPr/>
                    <a:lstStyle/>
                    <a:p>
                      <a:r>
                        <a:rPr lang="hr-HR" dirty="0" smtClean="0"/>
                        <a:t>5,00</a:t>
                      </a:r>
                      <a:endParaRPr lang="hr-HR" dirty="0"/>
                    </a:p>
                  </a:txBody>
                  <a:tcPr/>
                </a:tc>
                <a:tc>
                  <a:txBody>
                    <a:bodyPr/>
                    <a:lstStyle/>
                    <a:p>
                      <a:r>
                        <a:rPr lang="hr-HR" dirty="0" smtClean="0"/>
                        <a:t>5,00</a:t>
                      </a:r>
                      <a:endParaRPr lang="hr-HR" dirty="0"/>
                    </a:p>
                  </a:txBody>
                  <a:tcPr/>
                </a:tc>
                <a:tc>
                  <a:txBody>
                    <a:bodyPr/>
                    <a:lstStyle/>
                    <a:p>
                      <a:r>
                        <a:rPr lang="hr-HR" dirty="0" smtClean="0"/>
                        <a:t>10,00</a:t>
                      </a:r>
                      <a:endParaRPr lang="hr-HR" dirty="0"/>
                    </a:p>
                  </a:txBody>
                  <a:tcPr/>
                </a:tc>
              </a:tr>
              <a:tr h="346623">
                <a:tc>
                  <a:txBody>
                    <a:bodyPr/>
                    <a:lstStyle/>
                    <a:p>
                      <a:r>
                        <a:rPr lang="hr-HR" dirty="0" smtClean="0"/>
                        <a:t>Matematika</a:t>
                      </a:r>
                      <a:endParaRPr lang="hr-HR" dirty="0"/>
                    </a:p>
                  </a:txBody>
                  <a:tcPr/>
                </a:tc>
                <a:tc>
                  <a:txBody>
                    <a:bodyPr/>
                    <a:lstStyle/>
                    <a:p>
                      <a:endParaRPr lang="hr-HR"/>
                    </a:p>
                  </a:txBody>
                  <a:tcPr/>
                </a:tc>
                <a:tc>
                  <a:txBody>
                    <a:bodyPr/>
                    <a:lstStyle/>
                    <a:p>
                      <a:endParaRPr lang="hr-HR"/>
                    </a:p>
                  </a:txBody>
                  <a:tcPr/>
                </a:tc>
                <a:tc>
                  <a:txBody>
                    <a:bodyPr/>
                    <a:lstStyle/>
                    <a:p>
                      <a:r>
                        <a:rPr lang="hr-HR" dirty="0" smtClean="0"/>
                        <a:t>5,00</a:t>
                      </a:r>
                      <a:endParaRPr lang="hr-HR" dirty="0"/>
                    </a:p>
                  </a:txBody>
                  <a:tcPr/>
                </a:tc>
                <a:tc>
                  <a:txBody>
                    <a:bodyPr/>
                    <a:lstStyle/>
                    <a:p>
                      <a:r>
                        <a:rPr lang="hr-HR" dirty="0" smtClean="0"/>
                        <a:t>5,00</a:t>
                      </a:r>
                      <a:endParaRPr lang="hr-HR" dirty="0"/>
                    </a:p>
                  </a:txBody>
                  <a:tcPr/>
                </a:tc>
                <a:tc>
                  <a:txBody>
                    <a:bodyPr/>
                    <a:lstStyle/>
                    <a:p>
                      <a:r>
                        <a:rPr lang="hr-HR" dirty="0" smtClean="0"/>
                        <a:t>10,00</a:t>
                      </a:r>
                      <a:endParaRPr lang="hr-HR" dirty="0"/>
                    </a:p>
                  </a:txBody>
                  <a:tcPr/>
                </a:tc>
              </a:tr>
              <a:tr h="559521">
                <a:tc>
                  <a:txBody>
                    <a:bodyPr/>
                    <a:lstStyle/>
                    <a:p>
                      <a:r>
                        <a:rPr lang="hr-HR" dirty="0" smtClean="0"/>
                        <a:t>Prvi strani jezik </a:t>
                      </a:r>
                      <a:endParaRPr lang="hr-HR" dirty="0"/>
                    </a:p>
                  </a:txBody>
                  <a:tcPr/>
                </a:tc>
                <a:tc>
                  <a:txBody>
                    <a:bodyPr/>
                    <a:lstStyle/>
                    <a:p>
                      <a:endParaRPr lang="hr-HR"/>
                    </a:p>
                  </a:txBody>
                  <a:tcPr/>
                </a:tc>
                <a:tc>
                  <a:txBody>
                    <a:bodyPr/>
                    <a:lstStyle/>
                    <a:p>
                      <a:endParaRPr lang="hr-HR"/>
                    </a:p>
                  </a:txBody>
                  <a:tcPr/>
                </a:tc>
                <a:tc>
                  <a:txBody>
                    <a:bodyPr/>
                    <a:lstStyle/>
                    <a:p>
                      <a:r>
                        <a:rPr lang="hr-HR" dirty="0" smtClean="0"/>
                        <a:t>5,00</a:t>
                      </a:r>
                      <a:endParaRPr lang="hr-HR" dirty="0"/>
                    </a:p>
                  </a:txBody>
                  <a:tcPr/>
                </a:tc>
                <a:tc>
                  <a:txBody>
                    <a:bodyPr/>
                    <a:lstStyle/>
                    <a:p>
                      <a:r>
                        <a:rPr lang="hr-HR" dirty="0" smtClean="0"/>
                        <a:t>5,00</a:t>
                      </a:r>
                      <a:endParaRPr lang="hr-HR" dirty="0"/>
                    </a:p>
                  </a:txBody>
                  <a:tcPr/>
                </a:tc>
                <a:tc>
                  <a:txBody>
                    <a:bodyPr/>
                    <a:lstStyle/>
                    <a:p>
                      <a:r>
                        <a:rPr lang="hr-HR" dirty="0" smtClean="0"/>
                        <a:t>10,00</a:t>
                      </a:r>
                      <a:endParaRPr lang="hr-HR" dirty="0"/>
                    </a:p>
                  </a:txBody>
                  <a:tcPr/>
                </a:tc>
              </a:tr>
              <a:tr h="866558">
                <a:tc>
                  <a:txBody>
                    <a:bodyPr/>
                    <a:lstStyle/>
                    <a:p>
                      <a:r>
                        <a:rPr lang="hr-HR" dirty="0" smtClean="0"/>
                        <a:t>Predmet značajan za upis</a:t>
                      </a:r>
                      <a:endParaRPr lang="hr-HR" dirty="0"/>
                    </a:p>
                  </a:txBody>
                  <a:tcPr/>
                </a:tc>
                <a:tc>
                  <a:txBody>
                    <a:bodyPr/>
                    <a:lstStyle/>
                    <a:p>
                      <a:endParaRPr lang="hr-HR"/>
                    </a:p>
                  </a:txBody>
                  <a:tcPr/>
                </a:tc>
                <a:tc>
                  <a:txBody>
                    <a:bodyPr/>
                    <a:lstStyle/>
                    <a:p>
                      <a:endParaRPr lang="hr-HR" dirty="0"/>
                    </a:p>
                  </a:txBody>
                  <a:tcPr/>
                </a:tc>
                <a:tc>
                  <a:txBody>
                    <a:bodyPr/>
                    <a:lstStyle/>
                    <a:p>
                      <a:r>
                        <a:rPr lang="hr-HR" dirty="0" smtClean="0"/>
                        <a:t>5,00</a:t>
                      </a:r>
                      <a:endParaRPr lang="hr-HR" dirty="0"/>
                    </a:p>
                  </a:txBody>
                  <a:tcPr/>
                </a:tc>
                <a:tc>
                  <a:txBody>
                    <a:bodyPr/>
                    <a:lstStyle/>
                    <a:p>
                      <a:r>
                        <a:rPr lang="hr-HR" dirty="0" smtClean="0"/>
                        <a:t>5,00</a:t>
                      </a:r>
                      <a:endParaRPr lang="hr-HR" dirty="0"/>
                    </a:p>
                  </a:txBody>
                  <a:tcPr/>
                </a:tc>
                <a:tc>
                  <a:txBody>
                    <a:bodyPr/>
                    <a:lstStyle/>
                    <a:p>
                      <a:r>
                        <a:rPr lang="hr-HR" dirty="0" smtClean="0"/>
                        <a:t>10,00</a:t>
                      </a:r>
                      <a:endParaRPr lang="hr-HR" dirty="0"/>
                    </a:p>
                  </a:txBody>
                  <a:tcPr/>
                </a:tc>
              </a:tr>
              <a:tr h="866558">
                <a:tc>
                  <a:txBody>
                    <a:bodyPr/>
                    <a:lstStyle/>
                    <a:p>
                      <a:r>
                        <a:rPr lang="hr-HR" dirty="0" smtClean="0"/>
                        <a:t>Predmet značajan za upis</a:t>
                      </a:r>
                      <a:endParaRPr lang="hr-HR" dirty="0"/>
                    </a:p>
                  </a:txBody>
                  <a:tcPr/>
                </a:tc>
                <a:tc>
                  <a:txBody>
                    <a:bodyPr/>
                    <a:lstStyle/>
                    <a:p>
                      <a:endParaRPr lang="hr-HR"/>
                    </a:p>
                  </a:txBody>
                  <a:tcPr/>
                </a:tc>
                <a:tc>
                  <a:txBody>
                    <a:bodyPr/>
                    <a:lstStyle/>
                    <a:p>
                      <a:endParaRPr lang="hr-HR"/>
                    </a:p>
                  </a:txBody>
                  <a:tcPr/>
                </a:tc>
                <a:tc>
                  <a:txBody>
                    <a:bodyPr/>
                    <a:lstStyle/>
                    <a:p>
                      <a:r>
                        <a:rPr lang="hr-HR" dirty="0" smtClean="0"/>
                        <a:t>5,00</a:t>
                      </a:r>
                      <a:endParaRPr lang="hr-HR" dirty="0"/>
                    </a:p>
                  </a:txBody>
                  <a:tcPr/>
                </a:tc>
                <a:tc>
                  <a:txBody>
                    <a:bodyPr/>
                    <a:lstStyle/>
                    <a:p>
                      <a:r>
                        <a:rPr lang="hr-HR" dirty="0" smtClean="0"/>
                        <a:t>5,00</a:t>
                      </a:r>
                      <a:endParaRPr lang="hr-HR" dirty="0"/>
                    </a:p>
                  </a:txBody>
                  <a:tcPr/>
                </a:tc>
                <a:tc>
                  <a:txBody>
                    <a:bodyPr/>
                    <a:lstStyle/>
                    <a:p>
                      <a:r>
                        <a:rPr lang="hr-HR" dirty="0" smtClean="0"/>
                        <a:t>10,00</a:t>
                      </a:r>
                      <a:endParaRPr lang="hr-HR" dirty="0"/>
                    </a:p>
                  </a:txBody>
                  <a:tcPr/>
                </a:tc>
              </a:tr>
              <a:tr h="866558">
                <a:tc>
                  <a:txBody>
                    <a:bodyPr/>
                    <a:lstStyle/>
                    <a:p>
                      <a:r>
                        <a:rPr lang="hr-HR" dirty="0" smtClean="0"/>
                        <a:t>Predmet značajan za upis</a:t>
                      </a:r>
                      <a:endParaRPr lang="hr-HR" dirty="0"/>
                    </a:p>
                  </a:txBody>
                  <a:tcPr/>
                </a:tc>
                <a:tc>
                  <a:txBody>
                    <a:bodyPr/>
                    <a:lstStyle/>
                    <a:p>
                      <a:endParaRPr lang="hr-HR"/>
                    </a:p>
                  </a:txBody>
                  <a:tcPr/>
                </a:tc>
                <a:tc>
                  <a:txBody>
                    <a:bodyPr/>
                    <a:lstStyle/>
                    <a:p>
                      <a:endParaRPr lang="hr-HR"/>
                    </a:p>
                  </a:txBody>
                  <a:tcPr/>
                </a:tc>
                <a:tc>
                  <a:txBody>
                    <a:bodyPr/>
                    <a:lstStyle/>
                    <a:p>
                      <a:r>
                        <a:rPr lang="hr-HR" dirty="0" smtClean="0"/>
                        <a:t>5,00</a:t>
                      </a:r>
                      <a:endParaRPr lang="hr-HR" dirty="0"/>
                    </a:p>
                  </a:txBody>
                  <a:tcPr/>
                </a:tc>
                <a:tc>
                  <a:txBody>
                    <a:bodyPr/>
                    <a:lstStyle/>
                    <a:p>
                      <a:r>
                        <a:rPr lang="hr-HR" dirty="0" smtClean="0"/>
                        <a:t>5,00</a:t>
                      </a:r>
                      <a:endParaRPr lang="hr-HR" dirty="0"/>
                    </a:p>
                  </a:txBody>
                  <a:tcPr/>
                </a:tc>
                <a:tc>
                  <a:txBody>
                    <a:bodyPr/>
                    <a:lstStyle/>
                    <a:p>
                      <a:r>
                        <a:rPr lang="hr-HR" dirty="0" smtClean="0"/>
                        <a:t>10,00</a:t>
                      </a:r>
                      <a:endParaRPr lang="hr-HR" dirty="0"/>
                    </a:p>
                  </a:txBody>
                  <a:tcPr/>
                </a:tc>
              </a:tr>
              <a:tr h="346623">
                <a:tc>
                  <a:txBody>
                    <a:bodyPr/>
                    <a:lstStyle/>
                    <a:p>
                      <a:r>
                        <a:rPr lang="hr-HR" dirty="0" smtClean="0"/>
                        <a:t>Ukupno </a:t>
                      </a:r>
                      <a:endParaRPr lang="hr-HR" dirty="0"/>
                    </a:p>
                  </a:txBody>
                  <a:tcPr/>
                </a:tc>
                <a:tc>
                  <a:txBody>
                    <a:bodyPr/>
                    <a:lstStyle/>
                    <a:p>
                      <a:endParaRPr lang="hr-HR"/>
                    </a:p>
                  </a:txBody>
                  <a:tcPr/>
                </a:tc>
                <a:tc>
                  <a:txBody>
                    <a:bodyPr/>
                    <a:lstStyle/>
                    <a:p>
                      <a:endParaRPr lang="hr-HR" dirty="0"/>
                    </a:p>
                  </a:txBody>
                  <a:tcPr/>
                </a:tc>
                <a:tc>
                  <a:txBody>
                    <a:bodyPr/>
                    <a:lstStyle/>
                    <a:p>
                      <a:endParaRPr lang="hr-HR" dirty="0"/>
                    </a:p>
                  </a:txBody>
                  <a:tcPr/>
                </a:tc>
                <a:tc>
                  <a:txBody>
                    <a:bodyPr/>
                    <a:lstStyle/>
                    <a:p>
                      <a:endParaRPr lang="hr-HR"/>
                    </a:p>
                  </a:txBody>
                  <a:tcPr/>
                </a:tc>
                <a:tc>
                  <a:txBody>
                    <a:bodyPr/>
                    <a:lstStyle/>
                    <a:p>
                      <a:r>
                        <a:rPr lang="hr-HR" dirty="0" smtClean="0"/>
                        <a:t>80,00</a:t>
                      </a:r>
                      <a:endParaRPr lang="hr-HR" dirty="0"/>
                    </a:p>
                  </a:txBody>
                  <a:tcPr/>
                </a:tc>
              </a:tr>
            </a:tbl>
          </a:graphicData>
        </a:graphic>
      </p:graphicFrame>
    </p:spTree>
    <p:extLst>
      <p:ext uri="{BB962C8B-B14F-4D97-AF65-F5344CB8AC3E}">
        <p14:creationId xmlns:p14="http://schemas.microsoft.com/office/powerpoint/2010/main" xmlns="" val="23619556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539552" y="404664"/>
            <a:ext cx="8352928" cy="6192688"/>
          </a:xfrm>
        </p:spPr>
        <p:txBody>
          <a:bodyPr>
            <a:normAutofit lnSpcReduction="10000"/>
          </a:bodyPr>
          <a:lstStyle/>
          <a:p>
            <a:r>
              <a:rPr lang="hr-HR" dirty="0"/>
              <a:t>a) </a:t>
            </a:r>
            <a:r>
              <a:rPr lang="hr-HR" b="1" dirty="0"/>
              <a:t>Zajednički element za upis kandidata u gimnazijske programe i programe obrazovanja za </a:t>
            </a:r>
            <a:r>
              <a:rPr lang="hr-HR" b="1" dirty="0" smtClean="0"/>
              <a:t>stjecanje strukovne </a:t>
            </a:r>
            <a:r>
              <a:rPr lang="hr-HR" b="1" dirty="0"/>
              <a:t>kvalifikacije u trajanju od najmanje četiri godine </a:t>
            </a:r>
            <a:r>
              <a:rPr lang="hr-HR" dirty="0"/>
              <a:t>čine prosjeci zaključnih ocjena </a:t>
            </a:r>
            <a:r>
              <a:rPr lang="hr-HR" dirty="0" smtClean="0"/>
              <a:t>svih nastavnih </a:t>
            </a:r>
            <a:r>
              <a:rPr lang="hr-HR" dirty="0"/>
              <a:t>predmeta na dvije decimale u posljednja četiri razreda osnovnog obrazovanja, </a:t>
            </a:r>
            <a:r>
              <a:rPr lang="hr-HR" dirty="0" smtClean="0"/>
              <a:t>zaključne ocjene </a:t>
            </a:r>
            <a:r>
              <a:rPr lang="hr-HR" dirty="0"/>
              <a:t>u posljednja dva razreda osnovnog obrazovanja iz nastavnih predmeta Hrvatski </a:t>
            </a:r>
            <a:r>
              <a:rPr lang="hr-HR" dirty="0" smtClean="0"/>
              <a:t>jezik, Matematika </a:t>
            </a:r>
            <a:r>
              <a:rPr lang="hr-HR" dirty="0"/>
              <a:t>i prvi strani jezik te triju nastavnih predmeta važnih za nastavak </a:t>
            </a:r>
            <a:r>
              <a:rPr lang="hr-HR" dirty="0" smtClean="0"/>
              <a:t>obrazovanja.</a:t>
            </a:r>
          </a:p>
          <a:p>
            <a:endParaRPr lang="hr-HR" b="1" dirty="0" smtClean="0"/>
          </a:p>
          <a:p>
            <a:r>
              <a:rPr lang="hr-HR" b="1" dirty="0" smtClean="0"/>
              <a:t>Na </a:t>
            </a:r>
            <a:r>
              <a:rPr lang="hr-HR" b="1" dirty="0"/>
              <a:t>takav način, moguće je steći najviše 80 bodova.</a:t>
            </a:r>
          </a:p>
        </p:txBody>
      </p:sp>
    </p:spTree>
    <p:extLst>
      <p:ext uri="{BB962C8B-B14F-4D97-AF65-F5344CB8AC3E}">
        <p14:creationId xmlns:p14="http://schemas.microsoft.com/office/powerpoint/2010/main" xmlns="" val="356993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228600"/>
            <a:ext cx="8442520" cy="990600"/>
          </a:xfrm>
        </p:spPr>
        <p:txBody>
          <a:bodyPr>
            <a:normAutofit/>
          </a:bodyPr>
          <a:lstStyle/>
          <a:p>
            <a:r>
              <a:rPr lang="pl-PL" sz="3200" dirty="0"/>
              <a:t>Zajednički elementi za trogodišnje programe</a:t>
            </a:r>
            <a:endParaRPr lang="hr-HR" sz="3200" dirty="0"/>
          </a:p>
        </p:txBody>
      </p:sp>
      <p:sp>
        <p:nvSpPr>
          <p:cNvPr id="3" name="Rezervirano mjesto sadržaja 2"/>
          <p:cNvSpPr>
            <a:spLocks noGrp="1"/>
          </p:cNvSpPr>
          <p:nvPr>
            <p:ph sz="quarter" idx="1"/>
          </p:nvPr>
        </p:nvSpPr>
        <p:spPr/>
        <p:txBody>
          <a:bodyPr>
            <a:normAutofit fontScale="92500" lnSpcReduction="10000"/>
          </a:bodyPr>
          <a:lstStyle/>
          <a:p>
            <a:r>
              <a:rPr lang="hr-HR" dirty="0"/>
              <a:t>b) Zajednički element za upis u programe obrazovanja za stjecanje strukovne kvalifikacije i </a:t>
            </a:r>
            <a:r>
              <a:rPr lang="hr-HR" dirty="0" smtClean="0"/>
              <a:t>programe obrazovanja </a:t>
            </a:r>
            <a:r>
              <a:rPr lang="hr-HR" dirty="0"/>
              <a:t>za vezane obrte u trajanju od najmanje tri godine uključuje prosjeke zaključnih </a:t>
            </a:r>
            <a:r>
              <a:rPr lang="hr-HR" dirty="0" smtClean="0"/>
              <a:t>ocjena svih </a:t>
            </a:r>
            <a:r>
              <a:rPr lang="hr-HR" dirty="0"/>
              <a:t>nastavnih predmeta na dvije decimale u posljednja četiri razreda osnovnog obrazovanja te</a:t>
            </a:r>
          </a:p>
          <a:p>
            <a:r>
              <a:rPr lang="hr-HR" dirty="0"/>
              <a:t>zaključne ocjene u posljednja dva razreda osnovnog obrazovanja iz nastavnih predmeta </a:t>
            </a:r>
            <a:r>
              <a:rPr lang="hr-HR" dirty="0" smtClean="0"/>
              <a:t>Hrvatski jezik</a:t>
            </a:r>
            <a:r>
              <a:rPr lang="hr-HR" dirty="0"/>
              <a:t>, Matematika i prvi strani jezik. Na takav način, moguće je steći najviše 50 bodova.</a:t>
            </a:r>
          </a:p>
        </p:txBody>
      </p:sp>
    </p:spTree>
    <p:extLst>
      <p:ext uri="{BB962C8B-B14F-4D97-AF65-F5344CB8AC3E}">
        <p14:creationId xmlns:p14="http://schemas.microsoft.com/office/powerpoint/2010/main" xmlns="" val="580948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332656"/>
            <a:ext cx="7416824" cy="685880"/>
          </a:xfrm>
        </p:spPr>
        <p:txBody>
          <a:bodyPr>
            <a:noAutofit/>
          </a:bodyPr>
          <a:lstStyle/>
          <a:p>
            <a:r>
              <a:rPr lang="hr-HR" sz="2400" b="1" dirty="0" smtClean="0">
                <a:solidFill>
                  <a:schemeClr val="accent2">
                    <a:lumMod val="75000"/>
                  </a:schemeClr>
                </a:solidFill>
                <a:latin typeface="Bookman Old Style" panose="02050604050505020204" pitchFamily="18" charset="0"/>
                <a:cs typeface="Aharoni" pitchFamily="2" charset="-79"/>
              </a:rPr>
              <a:t>Zajednički elementi za trogodišnje programe</a:t>
            </a:r>
            <a:endParaRPr lang="hr-HR" sz="2400" b="1" dirty="0">
              <a:solidFill>
                <a:schemeClr val="accent2">
                  <a:lumMod val="75000"/>
                </a:schemeClr>
              </a:solidFill>
              <a:latin typeface="Bookman Old Style" panose="02050604050505020204" pitchFamily="18" charset="0"/>
              <a:cs typeface="Aharoni" pitchFamily="2" charset="-79"/>
            </a:endParaRPr>
          </a:p>
        </p:txBody>
      </p:sp>
      <p:graphicFrame>
        <p:nvGraphicFramePr>
          <p:cNvPr id="4" name="Rezervirano mjesto sadržaja 3"/>
          <p:cNvGraphicFramePr>
            <a:graphicFrameLocks noGrp="1"/>
          </p:cNvGraphicFramePr>
          <p:nvPr>
            <p:ph sz="quarter" idx="1"/>
            <p:extLst>
              <p:ext uri="{D42A27DB-BD31-4B8C-83A1-F6EECF244321}">
                <p14:modId xmlns:p14="http://schemas.microsoft.com/office/powerpoint/2010/main" xmlns="" val="2065520208"/>
              </p:ext>
            </p:extLst>
          </p:nvPr>
        </p:nvGraphicFramePr>
        <p:xfrm>
          <a:off x="539552" y="1844823"/>
          <a:ext cx="7992890" cy="4160571"/>
        </p:xfrm>
        <a:graphic>
          <a:graphicData uri="http://schemas.openxmlformats.org/drawingml/2006/table">
            <a:tbl>
              <a:tblPr firstRow="1" bandRow="1">
                <a:tableStyleId>{5C22544A-7EE6-4342-B048-85BDC9FD1C3A}</a:tableStyleId>
              </a:tblPr>
              <a:tblGrid>
                <a:gridCol w="1584176"/>
                <a:gridCol w="1152128"/>
                <a:gridCol w="1152128"/>
                <a:gridCol w="1152128"/>
                <a:gridCol w="1152128"/>
                <a:gridCol w="1800202"/>
              </a:tblGrid>
              <a:tr h="864097">
                <a:tc>
                  <a:txBody>
                    <a:bodyPr/>
                    <a:lstStyle/>
                    <a:p>
                      <a:r>
                        <a:rPr lang="hr-HR" dirty="0" smtClean="0"/>
                        <a:t>Elementi</a:t>
                      </a:r>
                      <a:r>
                        <a:rPr lang="hr-HR" baseline="0" dirty="0" smtClean="0"/>
                        <a:t> vrednovanja </a:t>
                      </a:r>
                      <a:endParaRPr lang="hr-HR" dirty="0"/>
                    </a:p>
                  </a:txBody>
                  <a:tcPr marL="75299" marR="75299"/>
                </a:tc>
                <a:tc>
                  <a:txBody>
                    <a:bodyPr/>
                    <a:lstStyle/>
                    <a:p>
                      <a:r>
                        <a:rPr lang="hr-HR" dirty="0" smtClean="0"/>
                        <a:t>5.razred</a:t>
                      </a:r>
                      <a:endParaRPr lang="hr-HR" dirty="0"/>
                    </a:p>
                  </a:txBody>
                  <a:tcPr marL="75299" marR="75299"/>
                </a:tc>
                <a:tc>
                  <a:txBody>
                    <a:bodyPr/>
                    <a:lstStyle/>
                    <a:p>
                      <a:r>
                        <a:rPr lang="hr-HR" dirty="0" smtClean="0"/>
                        <a:t>6.razred</a:t>
                      </a:r>
                      <a:endParaRPr lang="hr-HR" dirty="0"/>
                    </a:p>
                  </a:txBody>
                  <a:tcPr marL="75299" marR="75299"/>
                </a:tc>
                <a:tc>
                  <a:txBody>
                    <a:bodyPr/>
                    <a:lstStyle/>
                    <a:p>
                      <a:r>
                        <a:rPr lang="hr-HR" dirty="0" smtClean="0"/>
                        <a:t>7.razred</a:t>
                      </a:r>
                      <a:endParaRPr lang="hr-HR" dirty="0"/>
                    </a:p>
                  </a:txBody>
                  <a:tcPr marL="75299" marR="75299"/>
                </a:tc>
                <a:tc>
                  <a:txBody>
                    <a:bodyPr/>
                    <a:lstStyle/>
                    <a:p>
                      <a:r>
                        <a:rPr lang="hr-HR" dirty="0" smtClean="0"/>
                        <a:t>8.razred</a:t>
                      </a:r>
                      <a:endParaRPr lang="hr-HR" dirty="0"/>
                    </a:p>
                  </a:txBody>
                  <a:tcPr marL="75299" marR="75299"/>
                </a:tc>
                <a:tc>
                  <a:txBody>
                    <a:bodyPr/>
                    <a:lstStyle/>
                    <a:p>
                      <a:r>
                        <a:rPr lang="hr-HR" dirty="0" smtClean="0"/>
                        <a:t>Ukupno </a:t>
                      </a:r>
                      <a:endParaRPr lang="hr-HR" dirty="0"/>
                    </a:p>
                  </a:txBody>
                  <a:tcPr marL="75299" marR="75299"/>
                </a:tc>
              </a:tr>
              <a:tr h="719854">
                <a:tc>
                  <a:txBody>
                    <a:bodyPr/>
                    <a:lstStyle/>
                    <a:p>
                      <a:r>
                        <a:rPr lang="hr-HR" dirty="0" smtClean="0"/>
                        <a:t>Prosjek ocjena </a:t>
                      </a:r>
                      <a:endParaRPr lang="hr-HR" dirty="0"/>
                    </a:p>
                  </a:txBody>
                  <a:tcPr marL="75299" marR="75299"/>
                </a:tc>
                <a:tc>
                  <a:txBody>
                    <a:bodyPr/>
                    <a:lstStyle/>
                    <a:p>
                      <a:r>
                        <a:rPr lang="hr-HR" dirty="0" smtClean="0"/>
                        <a:t>5,00</a:t>
                      </a:r>
                      <a:endParaRPr lang="hr-HR" dirty="0"/>
                    </a:p>
                  </a:txBody>
                  <a:tcPr marL="75299" marR="75299"/>
                </a:tc>
                <a:tc>
                  <a:txBody>
                    <a:bodyPr/>
                    <a:lstStyle/>
                    <a:p>
                      <a:r>
                        <a:rPr lang="hr-HR" dirty="0" smtClean="0"/>
                        <a:t>5,00</a:t>
                      </a:r>
                      <a:endParaRPr lang="hr-HR" dirty="0"/>
                    </a:p>
                  </a:txBody>
                  <a:tcPr marL="75299" marR="75299"/>
                </a:tc>
                <a:tc>
                  <a:txBody>
                    <a:bodyPr/>
                    <a:lstStyle/>
                    <a:p>
                      <a:r>
                        <a:rPr lang="hr-HR" dirty="0" smtClean="0"/>
                        <a:t>5,00</a:t>
                      </a:r>
                      <a:endParaRPr lang="hr-HR" dirty="0"/>
                    </a:p>
                  </a:txBody>
                  <a:tcPr marL="75299" marR="75299"/>
                </a:tc>
                <a:tc>
                  <a:txBody>
                    <a:bodyPr/>
                    <a:lstStyle/>
                    <a:p>
                      <a:r>
                        <a:rPr lang="hr-HR" dirty="0" smtClean="0"/>
                        <a:t>5,00</a:t>
                      </a:r>
                      <a:endParaRPr lang="hr-HR" dirty="0"/>
                    </a:p>
                  </a:txBody>
                  <a:tcPr marL="75299" marR="75299"/>
                </a:tc>
                <a:tc>
                  <a:txBody>
                    <a:bodyPr/>
                    <a:lstStyle/>
                    <a:p>
                      <a:r>
                        <a:rPr lang="hr-HR" dirty="0" smtClean="0"/>
                        <a:t>20,00</a:t>
                      </a:r>
                      <a:endParaRPr lang="hr-HR" dirty="0"/>
                    </a:p>
                  </a:txBody>
                  <a:tcPr marL="75299" marR="75299"/>
                </a:tc>
              </a:tr>
              <a:tr h="719854">
                <a:tc>
                  <a:txBody>
                    <a:bodyPr/>
                    <a:lstStyle/>
                    <a:p>
                      <a:r>
                        <a:rPr lang="hr-HR" dirty="0" smtClean="0"/>
                        <a:t>Hrvatski</a:t>
                      </a:r>
                      <a:r>
                        <a:rPr lang="hr-HR" baseline="0" dirty="0" smtClean="0"/>
                        <a:t> jezik </a:t>
                      </a:r>
                      <a:endParaRPr lang="hr-HR" dirty="0"/>
                    </a:p>
                  </a:txBody>
                  <a:tcPr marL="75299" marR="75299"/>
                </a:tc>
                <a:tc>
                  <a:txBody>
                    <a:bodyPr/>
                    <a:lstStyle/>
                    <a:p>
                      <a:endParaRPr lang="hr-HR"/>
                    </a:p>
                  </a:txBody>
                  <a:tcPr marL="75299" marR="75299"/>
                </a:tc>
                <a:tc>
                  <a:txBody>
                    <a:bodyPr/>
                    <a:lstStyle/>
                    <a:p>
                      <a:endParaRPr lang="hr-HR"/>
                    </a:p>
                  </a:txBody>
                  <a:tcPr marL="75299" marR="75299"/>
                </a:tc>
                <a:tc>
                  <a:txBody>
                    <a:bodyPr/>
                    <a:lstStyle/>
                    <a:p>
                      <a:r>
                        <a:rPr lang="hr-HR" dirty="0" smtClean="0"/>
                        <a:t>5,00</a:t>
                      </a:r>
                      <a:endParaRPr lang="hr-HR" dirty="0"/>
                    </a:p>
                  </a:txBody>
                  <a:tcPr marL="75299" marR="75299"/>
                </a:tc>
                <a:tc>
                  <a:txBody>
                    <a:bodyPr/>
                    <a:lstStyle/>
                    <a:p>
                      <a:r>
                        <a:rPr lang="hr-HR" dirty="0" smtClean="0"/>
                        <a:t>5,00</a:t>
                      </a:r>
                      <a:endParaRPr lang="hr-HR" dirty="0"/>
                    </a:p>
                  </a:txBody>
                  <a:tcPr marL="75299" marR="75299"/>
                </a:tc>
                <a:tc>
                  <a:txBody>
                    <a:bodyPr/>
                    <a:lstStyle/>
                    <a:p>
                      <a:r>
                        <a:rPr lang="hr-HR" dirty="0" smtClean="0"/>
                        <a:t>10,00</a:t>
                      </a:r>
                      <a:endParaRPr lang="hr-HR" dirty="0"/>
                    </a:p>
                  </a:txBody>
                  <a:tcPr marL="75299" marR="75299"/>
                </a:tc>
              </a:tr>
              <a:tr h="719854">
                <a:tc>
                  <a:txBody>
                    <a:bodyPr/>
                    <a:lstStyle/>
                    <a:p>
                      <a:r>
                        <a:rPr lang="hr-HR" dirty="0" smtClean="0"/>
                        <a:t>Matematika </a:t>
                      </a:r>
                      <a:endParaRPr lang="hr-HR" dirty="0"/>
                    </a:p>
                  </a:txBody>
                  <a:tcPr marL="75299" marR="75299"/>
                </a:tc>
                <a:tc>
                  <a:txBody>
                    <a:bodyPr/>
                    <a:lstStyle/>
                    <a:p>
                      <a:endParaRPr lang="hr-HR"/>
                    </a:p>
                  </a:txBody>
                  <a:tcPr marL="75299" marR="75299"/>
                </a:tc>
                <a:tc>
                  <a:txBody>
                    <a:bodyPr/>
                    <a:lstStyle/>
                    <a:p>
                      <a:endParaRPr lang="hr-HR"/>
                    </a:p>
                  </a:txBody>
                  <a:tcPr marL="75299" marR="75299"/>
                </a:tc>
                <a:tc>
                  <a:txBody>
                    <a:bodyPr/>
                    <a:lstStyle/>
                    <a:p>
                      <a:r>
                        <a:rPr lang="hr-HR" dirty="0" smtClean="0"/>
                        <a:t>5,00</a:t>
                      </a:r>
                      <a:endParaRPr lang="hr-HR" dirty="0"/>
                    </a:p>
                  </a:txBody>
                  <a:tcPr marL="75299" marR="75299"/>
                </a:tc>
                <a:tc>
                  <a:txBody>
                    <a:bodyPr/>
                    <a:lstStyle/>
                    <a:p>
                      <a:r>
                        <a:rPr lang="hr-HR" dirty="0" smtClean="0"/>
                        <a:t>5,00</a:t>
                      </a:r>
                      <a:endParaRPr lang="hr-HR" dirty="0"/>
                    </a:p>
                  </a:txBody>
                  <a:tcPr marL="75299" marR="75299"/>
                </a:tc>
                <a:tc>
                  <a:txBody>
                    <a:bodyPr/>
                    <a:lstStyle/>
                    <a:p>
                      <a:r>
                        <a:rPr lang="hr-HR" dirty="0" smtClean="0"/>
                        <a:t>10,00</a:t>
                      </a:r>
                      <a:endParaRPr lang="hr-HR" dirty="0"/>
                    </a:p>
                  </a:txBody>
                  <a:tcPr marL="75299" marR="75299"/>
                </a:tc>
              </a:tr>
              <a:tr h="719854">
                <a:tc>
                  <a:txBody>
                    <a:bodyPr/>
                    <a:lstStyle/>
                    <a:p>
                      <a:r>
                        <a:rPr lang="hr-HR" dirty="0" smtClean="0"/>
                        <a:t>Prvi strani jezik </a:t>
                      </a:r>
                      <a:endParaRPr lang="hr-HR" dirty="0"/>
                    </a:p>
                  </a:txBody>
                  <a:tcPr marL="75299" marR="75299"/>
                </a:tc>
                <a:tc>
                  <a:txBody>
                    <a:bodyPr/>
                    <a:lstStyle/>
                    <a:p>
                      <a:endParaRPr lang="hr-HR"/>
                    </a:p>
                  </a:txBody>
                  <a:tcPr marL="75299" marR="75299"/>
                </a:tc>
                <a:tc>
                  <a:txBody>
                    <a:bodyPr/>
                    <a:lstStyle/>
                    <a:p>
                      <a:endParaRPr lang="hr-HR"/>
                    </a:p>
                  </a:txBody>
                  <a:tcPr marL="75299" marR="75299"/>
                </a:tc>
                <a:tc>
                  <a:txBody>
                    <a:bodyPr/>
                    <a:lstStyle/>
                    <a:p>
                      <a:r>
                        <a:rPr lang="hr-HR" dirty="0" smtClean="0"/>
                        <a:t>5,00</a:t>
                      </a:r>
                      <a:endParaRPr lang="hr-HR" dirty="0"/>
                    </a:p>
                  </a:txBody>
                  <a:tcPr marL="75299" marR="75299"/>
                </a:tc>
                <a:tc>
                  <a:txBody>
                    <a:bodyPr/>
                    <a:lstStyle/>
                    <a:p>
                      <a:r>
                        <a:rPr lang="hr-HR" dirty="0" smtClean="0"/>
                        <a:t>5,00</a:t>
                      </a:r>
                      <a:endParaRPr lang="hr-HR" dirty="0"/>
                    </a:p>
                  </a:txBody>
                  <a:tcPr marL="75299" marR="75299"/>
                </a:tc>
                <a:tc>
                  <a:txBody>
                    <a:bodyPr/>
                    <a:lstStyle/>
                    <a:p>
                      <a:r>
                        <a:rPr lang="hr-HR" dirty="0" smtClean="0"/>
                        <a:t>10,00</a:t>
                      </a:r>
                      <a:endParaRPr lang="hr-HR" dirty="0"/>
                    </a:p>
                  </a:txBody>
                  <a:tcPr marL="75299" marR="75299"/>
                </a:tc>
              </a:tr>
              <a:tr h="417058">
                <a:tc>
                  <a:txBody>
                    <a:bodyPr/>
                    <a:lstStyle/>
                    <a:p>
                      <a:r>
                        <a:rPr lang="hr-HR" dirty="0" smtClean="0"/>
                        <a:t>Ukupno </a:t>
                      </a:r>
                      <a:endParaRPr lang="hr-HR" dirty="0"/>
                    </a:p>
                  </a:txBody>
                  <a:tcPr marL="75299" marR="75299"/>
                </a:tc>
                <a:tc>
                  <a:txBody>
                    <a:bodyPr/>
                    <a:lstStyle/>
                    <a:p>
                      <a:endParaRPr lang="hr-HR"/>
                    </a:p>
                  </a:txBody>
                  <a:tcPr marL="75299" marR="75299"/>
                </a:tc>
                <a:tc>
                  <a:txBody>
                    <a:bodyPr/>
                    <a:lstStyle/>
                    <a:p>
                      <a:endParaRPr lang="hr-HR"/>
                    </a:p>
                  </a:txBody>
                  <a:tcPr marL="75299" marR="75299"/>
                </a:tc>
                <a:tc>
                  <a:txBody>
                    <a:bodyPr/>
                    <a:lstStyle/>
                    <a:p>
                      <a:endParaRPr lang="hr-HR"/>
                    </a:p>
                  </a:txBody>
                  <a:tcPr marL="75299" marR="75299"/>
                </a:tc>
                <a:tc>
                  <a:txBody>
                    <a:bodyPr/>
                    <a:lstStyle/>
                    <a:p>
                      <a:endParaRPr lang="hr-HR"/>
                    </a:p>
                  </a:txBody>
                  <a:tcPr marL="75299" marR="75299"/>
                </a:tc>
                <a:tc>
                  <a:txBody>
                    <a:bodyPr/>
                    <a:lstStyle/>
                    <a:p>
                      <a:r>
                        <a:rPr lang="hr-HR" dirty="0" smtClean="0"/>
                        <a:t>50,00</a:t>
                      </a:r>
                      <a:endParaRPr lang="hr-HR" dirty="0"/>
                    </a:p>
                  </a:txBody>
                  <a:tcPr marL="75299" marR="75299"/>
                </a:tc>
              </a:tr>
            </a:tbl>
          </a:graphicData>
        </a:graphic>
      </p:graphicFrame>
    </p:spTree>
    <p:extLst>
      <p:ext uri="{BB962C8B-B14F-4D97-AF65-F5344CB8AC3E}">
        <p14:creationId xmlns:p14="http://schemas.microsoft.com/office/powerpoint/2010/main" xmlns="" val="2443136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pl-PL" sz="3600" b="1" dirty="0">
                <a:solidFill>
                  <a:schemeClr val="accent2">
                    <a:lumMod val="75000"/>
                  </a:schemeClr>
                </a:solidFill>
                <a:latin typeface="Bookman Old Style" panose="02050604050505020204" pitchFamily="18" charset="0"/>
              </a:rPr>
              <a:t>Posebna mjerila i postupci za upis kandidata</a:t>
            </a:r>
            <a:endParaRPr lang="hr-HR" sz="3600" b="1" dirty="0">
              <a:solidFill>
                <a:schemeClr val="accent2">
                  <a:lumMod val="75000"/>
                </a:schemeClr>
              </a:solidFill>
              <a:latin typeface="Bookman Old Style" panose="02050604050505020204" pitchFamily="18" charset="0"/>
            </a:endParaRPr>
          </a:p>
        </p:txBody>
      </p:sp>
      <p:sp>
        <p:nvSpPr>
          <p:cNvPr id="3" name="Rezervirano mjesto sadržaja 2"/>
          <p:cNvSpPr>
            <a:spLocks noGrp="1"/>
          </p:cNvSpPr>
          <p:nvPr>
            <p:ph sz="quarter" idx="1"/>
          </p:nvPr>
        </p:nvSpPr>
        <p:spPr>
          <a:xfrm>
            <a:off x="467544" y="1916832"/>
            <a:ext cx="8153400" cy="4495800"/>
          </a:xfrm>
        </p:spPr>
        <p:txBody>
          <a:bodyPr/>
          <a:lstStyle/>
          <a:p>
            <a:r>
              <a:rPr lang="pl-PL" sz="2400" b="1" dirty="0">
                <a:latin typeface="Bookman Old Style" panose="02050604050505020204" pitchFamily="18" charset="0"/>
              </a:rPr>
              <a:t>Upis u programe obrazovanja za stjecanje strukovne kvalifikacije u trajanju do tri </a:t>
            </a:r>
            <a:r>
              <a:rPr lang="pl-PL" sz="2400" b="1" dirty="0" smtClean="0">
                <a:latin typeface="Bookman Old Style" panose="02050604050505020204" pitchFamily="18" charset="0"/>
              </a:rPr>
              <a:t>godine:</a:t>
            </a:r>
            <a:endParaRPr lang="hr-HR" sz="2000" dirty="0">
              <a:latin typeface="Bookman Old Style" panose="02050604050505020204" pitchFamily="18" charset="0"/>
            </a:endParaRPr>
          </a:p>
          <a:p>
            <a:pPr>
              <a:buFontTx/>
              <a:buChar char="-"/>
            </a:pPr>
            <a:r>
              <a:rPr lang="hr-HR" sz="2000" dirty="0" smtClean="0">
                <a:latin typeface="Bookman Old Style" panose="02050604050505020204" pitchFamily="18" charset="0"/>
              </a:rPr>
              <a:t>na temelju zajedničkog</a:t>
            </a:r>
            <a:r>
              <a:rPr lang="hr-HR" sz="2000" dirty="0">
                <a:latin typeface="Bookman Old Style" panose="02050604050505020204" pitchFamily="18" charset="0"/>
              </a:rPr>
              <a:t>, dodatnog i posebnog elementa </a:t>
            </a:r>
            <a:r>
              <a:rPr lang="hr-HR" sz="2000" dirty="0" smtClean="0">
                <a:latin typeface="Bookman Old Style" panose="02050604050505020204" pitchFamily="18" charset="0"/>
              </a:rPr>
              <a:t>vrednovanja</a:t>
            </a:r>
          </a:p>
          <a:p>
            <a:pPr>
              <a:buFontTx/>
              <a:buChar char="-"/>
            </a:pPr>
            <a:r>
              <a:rPr lang="hr-HR" sz="2000" dirty="0" smtClean="0">
                <a:latin typeface="Bookman Old Style" panose="02050604050505020204" pitchFamily="18" charset="0"/>
              </a:rPr>
              <a:t>na osnovu zdravstvene </a:t>
            </a:r>
            <a:r>
              <a:rPr lang="hr-HR" sz="2000" dirty="0">
                <a:latin typeface="Bookman Old Style" panose="02050604050505020204" pitchFamily="18" charset="0"/>
              </a:rPr>
              <a:t>sposobnosti kandidata za odabrano zanimanje (</a:t>
            </a:r>
            <a:r>
              <a:rPr lang="hr-HR" sz="2000" b="1" dirty="0">
                <a:latin typeface="Bookman Old Style" panose="02050604050505020204" pitchFamily="18" charset="0"/>
              </a:rPr>
              <a:t>liječnička svjedodžba medicine rada</a:t>
            </a:r>
            <a:r>
              <a:rPr lang="hr-HR" sz="2000" dirty="0">
                <a:latin typeface="Bookman Old Style" panose="02050604050505020204" pitchFamily="18" charset="0"/>
              </a:rPr>
              <a:t>)</a:t>
            </a:r>
          </a:p>
          <a:p>
            <a:pPr marL="0" indent="0">
              <a:buNone/>
            </a:pPr>
            <a:endParaRPr lang="hr-HR" dirty="0"/>
          </a:p>
        </p:txBody>
      </p:sp>
    </p:spTree>
    <p:extLst>
      <p:ext uri="{BB962C8B-B14F-4D97-AF65-F5344CB8AC3E}">
        <p14:creationId xmlns:p14="http://schemas.microsoft.com/office/powerpoint/2010/main" xmlns="" val="2501040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jan">
  <a:themeElements>
    <a:clrScheme name="Medij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j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j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2016</Words>
  <Application>Microsoft Office PowerPoint</Application>
  <PresentationFormat>On-screen Show (4:3)</PresentationFormat>
  <Paragraphs>214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Medijan</vt:lpstr>
      <vt:lpstr>Upisi u srednje škole 2018. /2019. </vt:lpstr>
      <vt:lpstr>Slide 2</vt:lpstr>
      <vt:lpstr>Slide 3</vt:lpstr>
      <vt:lpstr>Slide 4</vt:lpstr>
      <vt:lpstr>Zajednički elementi za četverogodišnje i petogodišnji program</vt:lpstr>
      <vt:lpstr>Slide 6</vt:lpstr>
      <vt:lpstr>Zajednički elementi za trogodišnje programe</vt:lpstr>
      <vt:lpstr>Zajednički elementi za trogodišnje programe</vt:lpstr>
      <vt:lpstr>Posebna mjerila i postupci za upis kandidata</vt:lpstr>
      <vt:lpstr>Posebna mjerila i postupci za upis kandidata</vt:lpstr>
      <vt:lpstr>Slide 11</vt:lpstr>
      <vt:lpstr>Slide 12</vt:lpstr>
      <vt:lpstr>Posebni element vrednovanja</vt:lpstr>
      <vt:lpstr> Upis kandidata sa zdravstvenim teškoćama </vt:lpstr>
      <vt:lpstr> Upis kandidata koji žive u otežanim uvjetima obrazovanja uzrokovanim nepovoljnim ekonomskim, socijalnim te odgojnim čimbenicima </vt:lpstr>
      <vt:lpstr> Upis kandidata koji žive u otežanim uvjetima obrazovanja uzrokovanim nepovoljnim ekonomskim, socijalnim te odgojnim čimbenicima </vt:lpstr>
      <vt:lpstr>Minimalni bodovni prag</vt:lpstr>
      <vt:lpstr>Postupci prijava i upisa u srednje škole </vt:lpstr>
      <vt:lpstr>Nacionalni informacijski sustav prijava i upisa u srednje škole </vt:lpstr>
      <vt:lpstr>          Važno!  Svaki kandidat pravodobnom prijavom u sustav treba provjeriti ispravnost korisničke oznake, lozinke i PIN-a kako bi, pokaže li se potrebnim, na vrijeme mogao dobiti nove podatke!  Kako bi se osigurala točnost cijeloga postupka rangiranja na programe obrazovanja, kandidati su dužni provjeriti osobne podatke, ocjene iz osnovne škole te, ako ih posjeduju, rezultate državnih i međunarodnih natjecanja, kao i sve ostale upisane podatke koji se nalaze u sustavu NISpuSŠ, a u skladu s rokovima navedenim u Kalendaru. Ako su podaci netočni, kandidati trebaju što prije obavijestiti razrednika u svojoj školi. </vt:lpstr>
      <vt:lpstr>          Prijave za upise  -Kandidati će se prijavljivati za upis i upisivati u I. razred srednjih škola u školskoj godini 2018./2019. u ljetnome, jesenskome i naknadnome upisnom roku. -U ljetnom i jesenskom upisnom roku kandidat može prijaviti najviše 6 odabira programa obrazovanja.  -Programe obrazovanja, odnosno srednje škole koje ih izvode, moguće je pretraživati prema zadanim kriterijima pretrage. Moguće je prilagoditi pretragu s obzirom na županiju, naziv škole, vrstu škole (javne ili privatne), naziv programa obrazovanja i slično. -Za svaki program obrazovanja moguće je pregledati detaljnije informacije koje sadrže opis programa, strukturu bodovanja, popis preduvjeta i ostale važne informacije o programu obrazovanja.</vt:lpstr>
      <vt:lpstr>Liste prioriteta- važno!</vt:lpstr>
      <vt:lpstr>Liste prioriteta, strani jezik i izborni predmeti</vt:lpstr>
      <vt:lpstr>Dodatne provjere</vt:lpstr>
      <vt:lpstr>Kontinuirano praćenje bodovnoga stanja</vt:lpstr>
      <vt:lpstr>Ljestvice poretka </vt:lpstr>
      <vt:lpstr>Konačne ljestvice poretka</vt:lpstr>
      <vt:lpstr>Slide 28</vt:lpstr>
      <vt:lpstr>Upisi</vt:lpstr>
      <vt:lpstr>Važno!</vt:lpstr>
      <vt:lpstr>Slide 31</vt:lpstr>
      <vt:lpstr>Možete se informirati putem INTERNETA: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MANUS</dc:creator>
  <cp:lastModifiedBy>Preko</cp:lastModifiedBy>
  <cp:revision>59</cp:revision>
  <dcterms:created xsi:type="dcterms:W3CDTF">2013-05-03T08:52:56Z</dcterms:created>
  <dcterms:modified xsi:type="dcterms:W3CDTF">2018-06-04T06:58:28Z</dcterms:modified>
</cp:coreProperties>
</file>